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9144000" cy="5143500"/>
  <p:embeddedFontLst>
    <p:embeddedFont>
      <p:font typeface="Roboto"/>
      <p:regular r:id="rId48"/>
      <p:bold r:id="rId49"/>
      <p:italic r:id="rId50"/>
      <p:boldItalic r:id="rId51"/>
    </p:embeddedFont>
    <p:embeddedFont>
      <p:font typeface="Caladea"/>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56" roundtripDataSignature="AMtx7mhnqLY5w7X460nylqNlnw6q/PuF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028CCA-BE52-4362-A780-9FF6EA753609}">
  <a:tblStyle styleId="{9C028CCA-BE52-4362-A780-9FF6EA753609}"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Caladea-bold.fntdata"/><Relationship Id="rId52" Type="http://schemas.openxmlformats.org/officeDocument/2006/relationships/font" Target="fonts/Caladea-regular.fntdata"/><Relationship Id="rId11" Type="http://schemas.openxmlformats.org/officeDocument/2006/relationships/slide" Target="slides/slide5.xml"/><Relationship Id="rId55" Type="http://schemas.openxmlformats.org/officeDocument/2006/relationships/font" Target="fonts/Caladea-boldItalic.fntdata"/><Relationship Id="rId10" Type="http://schemas.openxmlformats.org/officeDocument/2006/relationships/slide" Target="slides/slide4.xml"/><Relationship Id="rId54" Type="http://schemas.openxmlformats.org/officeDocument/2006/relationships/font" Target="fonts/Caladea-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43"/>
          <p:cNvSpPr txBox="1"/>
          <p:nvPr>
            <p:ph type="title"/>
          </p:nvPr>
        </p:nvSpPr>
        <p:spPr>
          <a:xfrm>
            <a:off x="2897844" y="237762"/>
            <a:ext cx="3348310" cy="2387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43"/>
          <p:cNvSpPr txBox="1"/>
          <p:nvPr>
            <p:ph idx="1" type="body"/>
          </p:nvPr>
        </p:nvSpPr>
        <p:spPr>
          <a:xfrm>
            <a:off x="135905" y="1499650"/>
            <a:ext cx="8872189" cy="331724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200">
                <a:solidFill>
                  <a:schemeClr val="lt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4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3"/>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 name="Shape 18"/>
        <p:cNvGrpSpPr/>
        <p:nvPr/>
      </p:nvGrpSpPr>
      <p:grpSpPr>
        <a:xfrm>
          <a:off x="0" y="0"/>
          <a:ext cx="0" cy="0"/>
          <a:chOff x="0" y="0"/>
          <a:chExt cx="0" cy="0"/>
        </a:xfrm>
      </p:grpSpPr>
      <p:sp>
        <p:nvSpPr>
          <p:cNvPr id="19" name="Google Shape;19;p4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4"/>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45"/>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5"/>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5"/>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46"/>
          <p:cNvSpPr txBox="1"/>
          <p:nvPr>
            <p:ph type="title"/>
          </p:nvPr>
        </p:nvSpPr>
        <p:spPr>
          <a:xfrm>
            <a:off x="2897844" y="237762"/>
            <a:ext cx="3348310" cy="2387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6"/>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46"/>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4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6"/>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47"/>
          <p:cNvSpPr txBox="1"/>
          <p:nvPr>
            <p:ph type="title"/>
          </p:nvPr>
        </p:nvSpPr>
        <p:spPr>
          <a:xfrm>
            <a:off x="2897844" y="237762"/>
            <a:ext cx="3348310" cy="2387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7"/>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2"/>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8E9D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 name="Google Shape;7;p42"/>
          <p:cNvSpPr txBox="1"/>
          <p:nvPr>
            <p:ph type="title"/>
          </p:nvPr>
        </p:nvSpPr>
        <p:spPr>
          <a:xfrm>
            <a:off x="2897844" y="237762"/>
            <a:ext cx="3348310" cy="23875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4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42"/>
          <p:cNvSpPr txBox="1"/>
          <p:nvPr>
            <p:ph idx="1" type="body"/>
          </p:nvPr>
        </p:nvSpPr>
        <p:spPr>
          <a:xfrm>
            <a:off x="135905" y="1499650"/>
            <a:ext cx="8872189" cy="331724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42"/>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42"/>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42"/>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defRPr>
            </a:lvl1pPr>
            <a:lvl2pPr indent="0" lvl="1" marL="0" marR="0" rtl="0" algn="r">
              <a:spcBef>
                <a:spcPts val="0"/>
              </a:spcBef>
              <a:buNone/>
              <a:defRPr sz="1800">
                <a:solidFill>
                  <a:srgbClr val="888888"/>
                </a:solidFill>
              </a:defRPr>
            </a:lvl2pPr>
            <a:lvl3pPr indent="0" lvl="2" marL="0" marR="0" rtl="0" algn="r">
              <a:spcBef>
                <a:spcPts val="0"/>
              </a:spcBef>
              <a:buNone/>
              <a:defRPr sz="1800">
                <a:solidFill>
                  <a:srgbClr val="888888"/>
                </a:solidFill>
              </a:defRPr>
            </a:lvl3pPr>
            <a:lvl4pPr indent="0" lvl="3" marL="0" marR="0" rtl="0" algn="r">
              <a:spcBef>
                <a:spcPts val="0"/>
              </a:spcBef>
              <a:buNone/>
              <a:defRPr sz="1800">
                <a:solidFill>
                  <a:srgbClr val="888888"/>
                </a:solidFill>
              </a:defRPr>
            </a:lvl4pPr>
            <a:lvl5pPr indent="0" lvl="4" marL="0" marR="0" rtl="0" algn="r">
              <a:spcBef>
                <a:spcPts val="0"/>
              </a:spcBef>
              <a:buNone/>
              <a:defRPr sz="1800">
                <a:solidFill>
                  <a:srgbClr val="888888"/>
                </a:solidFill>
              </a:defRPr>
            </a:lvl5pPr>
            <a:lvl6pPr indent="0" lvl="5" marL="0" marR="0" rtl="0" algn="r">
              <a:spcBef>
                <a:spcPts val="0"/>
              </a:spcBef>
              <a:buNone/>
              <a:defRPr sz="1800">
                <a:solidFill>
                  <a:srgbClr val="888888"/>
                </a:solidFill>
              </a:defRPr>
            </a:lvl6pPr>
            <a:lvl7pPr indent="0" lvl="6" marL="0" marR="0" rtl="0" algn="r">
              <a:spcBef>
                <a:spcPts val="0"/>
              </a:spcBef>
              <a:buNone/>
              <a:defRPr sz="1800">
                <a:solidFill>
                  <a:srgbClr val="888888"/>
                </a:solidFill>
              </a:defRPr>
            </a:lvl7pPr>
            <a:lvl8pPr indent="0" lvl="7" marL="0" marR="0" rtl="0" algn="r">
              <a:spcBef>
                <a:spcPts val="0"/>
              </a:spcBef>
              <a:buNone/>
              <a:defRPr sz="1800">
                <a:solidFill>
                  <a:srgbClr val="888888"/>
                </a:solidFill>
              </a:defRPr>
            </a:lvl8pPr>
            <a:lvl9pPr indent="0" lvl="8" marL="0" marR="0" rtl="0"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1" Type="http://schemas.openxmlformats.org/officeDocument/2006/relationships/hyperlink" Target="https://teknologi.bisnis.com/read/20201027/84/1310532/indonesia-alami-perubahan-iklim-ekstrem-di-september-2020#%3A~%3Atext%3D10%2F2020" TargetMode="External"/><Relationship Id="rId10" Type="http://schemas.openxmlformats.org/officeDocument/2006/relationships/hyperlink" Target="https://teknologi.bisnis.com/read/20201027/84/1310532/indonesia-alami-perubahan-iklim-ekstrem-di-september-2020#%3A~%3Atext%3D10%2F2020" TargetMode="External"/><Relationship Id="rId13" Type="http://schemas.openxmlformats.org/officeDocument/2006/relationships/hyperlink" Target="https://www.cnnindonesia.com/teknologi/20201022163018-199-561642/bmkg-ungkap-masa-masa-kritis-perubahan-iklim-dunia" TargetMode="External"/><Relationship Id="rId12" Type="http://schemas.openxmlformats.org/officeDocument/2006/relationships/hyperlink" Target="https://www.cnnindonesia.com/teknologi/20201022163018-199-561642/bmkg-ungkap-masa-masa-kritis-perubahan-iklim-dunia"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kompas.com/tag/dampak-perubahan-iklim" TargetMode="External"/><Relationship Id="rId4" Type="http://schemas.openxmlformats.org/officeDocument/2006/relationships/hyperlink" Target="https://www.kompas.com/tag/dampak-perubahan-iklim" TargetMode="External"/><Relationship Id="rId9" Type="http://schemas.openxmlformats.org/officeDocument/2006/relationships/hyperlink" Target="https://teknologi.bisnis.com/read/20201027/84/1310532/indonesia-alami-perubahan-iklim-ekstrem-di-september-2020#%3A~%3Atext%3D10%2F2020" TargetMode="External"/><Relationship Id="rId14" Type="http://schemas.openxmlformats.org/officeDocument/2006/relationships/hyperlink" Target="https://www.cnnindonesia.com/teknologi/20201022163018-199-561642/bmkg-ungkap-masa-masa-kritis-perubahan-iklim-dunia" TargetMode="External"/><Relationship Id="rId5" Type="http://schemas.openxmlformats.org/officeDocument/2006/relationships/hyperlink" Target="https://www.dw.com/id/menyorot-ancaman-perubahan-iklim-di-tengah-pandemi/a-55091002" TargetMode="External"/><Relationship Id="rId6" Type="http://schemas.openxmlformats.org/officeDocument/2006/relationships/hyperlink" Target="https://www.dw.com/id/menyorot-ancaman-perubahan-iklim-di-tengah-pandemi/a-55091002" TargetMode="External"/><Relationship Id="rId7" Type="http://schemas.openxmlformats.org/officeDocument/2006/relationships/hyperlink" Target="https://www.dw.com/id/menyorot-ancaman-perubahan-iklim-di-tengah-pandemi/a-55091002" TargetMode="External"/><Relationship Id="rId8" Type="http://schemas.openxmlformats.org/officeDocument/2006/relationships/hyperlink" Target="https://teknologi.bisnis.com/read/20201027/84/1310532/indonesia-alami-perubahan-iklim-ekstrem-di-september-2020#%3A~%3Atext%3D10%2F2020"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0"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3"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2"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lhk.jogjaprov.go.id/mengenal-lebih-dekat-gas-rumah-kaca" TargetMode="External"/><Relationship Id="rId4" Type="http://schemas.openxmlformats.org/officeDocument/2006/relationships/hyperlink" Target="https://dlhk.jogjaprov.go.id/mengenal-lebih-dekat-gas-rumah-kaca" TargetMode="External"/><Relationship Id="rId9" Type="http://schemas.openxmlformats.org/officeDocument/2006/relationships/hyperlink" Target="https://www.kompas.com/skola/read/2019/12/06/155959869/6-gas-rumah-kaca?page=all" TargetMode="External"/><Relationship Id="rId15"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4"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7"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16" Type="http://schemas.openxmlformats.org/officeDocument/2006/relationships/hyperlink" Target="https://kumparan.com/berita-update/efek-rumah-kaca-inilah-6-gas-penyebab-global-warming-1uiovmLUuKn#%3A~%3Atext%3DGas%20rumah%20kaca%20memang%20dituding%20sebagai%20penyebab%20dari%20perubahan%20iklim.%26text%3DGas%20rumah%20kaca%20juga%20berfungsi%2Cbisa%20membuat%20bumi%20terlalu%20panas" TargetMode="External"/><Relationship Id="rId5" Type="http://schemas.openxmlformats.org/officeDocument/2006/relationships/hyperlink" Target="https://www.studiobelajar.com/efek-rumah-kaca/" TargetMode="External"/><Relationship Id="rId6" Type="http://schemas.openxmlformats.org/officeDocument/2006/relationships/hyperlink" Target="https://www.studiobelajar.com/efek-rumah-kaca/" TargetMode="External"/><Relationship Id="rId7" Type="http://schemas.openxmlformats.org/officeDocument/2006/relationships/hyperlink" Target="https://www.kompas.com/skola/read/2019/12/06/155959869/6-gas-rumah-kaca?page=all" TargetMode="External"/><Relationship Id="rId8" Type="http://schemas.openxmlformats.org/officeDocument/2006/relationships/hyperlink" Target="https://www.kompas.com/skola/read/2019/12/06/155959869/6-gas-rumah-kaca?page=a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zerowaste.id/knowledge/apa-itu-jejak-karbon/" TargetMode="External"/><Relationship Id="rId4" Type="http://schemas.openxmlformats.org/officeDocument/2006/relationships/hyperlink" Target="https://zerowaste.id/knowledge/apa-itu-jejak-karbon/" TargetMode="External"/><Relationship Id="rId9" Type="http://schemas.openxmlformats.org/officeDocument/2006/relationships/hyperlink" Target="https://evrinasp.com/beliyangbaik-untuk-bumi-yang-lestari/jejak-karbon/" TargetMode="External"/><Relationship Id="rId5" Type="http://schemas.openxmlformats.org/officeDocument/2006/relationships/hyperlink" Target="https://klasika.kompas.id/baca/apa-itu-jejak-karbon-mengapa-perlu-mengurangi/" TargetMode="External"/><Relationship Id="rId6" Type="http://schemas.openxmlformats.org/officeDocument/2006/relationships/hyperlink" Target="https://klasika.kompas.id/baca/apa-itu-jejak-karbon-mengapa-perlu-mengurangi/" TargetMode="External"/><Relationship Id="rId7" Type="http://schemas.openxmlformats.org/officeDocument/2006/relationships/hyperlink" Target="http://css.umich.edu/factsheets/carbon-footprint-f" TargetMode="External"/><Relationship Id="rId8"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dw.com/id/kebijakan-emisi-nol-karbon-cegah-ancaman-perubahan-iklim/a-57266817" TargetMode="External"/><Relationship Id="rId4" Type="http://schemas.openxmlformats.org/officeDocument/2006/relationships/hyperlink" Target="https://www.bbc.com/indonesia/majalah-46591036" TargetMode="External"/><Relationship Id="rId5" Type="http://schemas.openxmlformats.org/officeDocument/2006/relationships/hyperlink" Target="https://energyeducation.ca/encyclopedia/CO2_footprint#%3A~%3Atext%3DThe%20major%20contributors%20to%20carbon%2Cone%20of%20the%20biggest%20contributors" TargetMode="External"/><Relationship Id="rId6" Type="http://schemas.openxmlformats.org/officeDocument/2006/relationships/hyperlink" Target="https://energyeducation.ca/encyclopedia/CO2_footprint#%3A~%3Atext%3DThe%20major%20contributors%20to%20carbon%2Cone%20of%20the%20biggest%20contributor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hyperlink" Target="http://www.news.uct.ac.za/article/-2020-04-22-uct-carbon-footprint-report-2018" TargetMode="External"/><Relationship Id="rId9" Type="http://schemas.openxmlformats.org/officeDocument/2006/relationships/hyperlink" Target="http://www.news.uct.ac.za/article/-2020-04-22-uct-carbon-f" TargetMode="External"/><Relationship Id="rId5" Type="http://schemas.openxmlformats.org/officeDocument/2006/relationships/hyperlink" Target="https://compareyourfootprint.com/difference-scope-1-2-3-emissions/" TargetMode="External"/><Relationship Id="rId6" Type="http://schemas.openxmlformats.org/officeDocument/2006/relationships/hyperlink" Target="https://compareyourfootprint.com/difference-scope-1-2-3-emissions/" TargetMode="External"/><Relationship Id="rId7" Type="http://schemas.openxmlformats.org/officeDocument/2006/relationships/hyperlink" Target="https://www.news.uct.ac.za/article/-2020-04-22-uct-carbon-footprint-report-2018" TargetMode="External"/><Relationship Id="rId8" Type="http://schemas.openxmlformats.org/officeDocument/2006/relationships/hyperlink" Target="https://www.news.uct.ac.za/article/-2020-04-22-uct-carbon-footprint-report-2018"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www.kompas.com/sains/read/2020/05/03/120200623/dampak-perubahan-iklim-pulau-kecil-di-indonesia-terancam-tenggelam?page=all" TargetMode="External"/><Relationship Id="rId10" Type="http://schemas.openxmlformats.org/officeDocument/2006/relationships/hyperlink" Target="https://www.dw.com/id/cara-kurangi-jejak-karbon-saat-streaming-video-dan-game/a-54882336" TargetMode="External"/><Relationship Id="rId13" Type="http://schemas.openxmlformats.org/officeDocument/2006/relationships/hyperlink" Target="https://www.kompas.com/sains/read/2020/05/03/120200623/dampak-perubahan-iklim-pulau-kecil-di-indonesia-terancam-tenggelam?page=all" TargetMode="External"/><Relationship Id="rId12" Type="http://schemas.openxmlformats.org/officeDocument/2006/relationships/hyperlink" Target="https://www.kompas.com/sains/read/2020/05/03/120200623/dampak-perubahan-iklim-pulau-kecil-di-indonesia-terancam-tenggelam?page=all"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hyperlink" Target="https://whatsyourimpact.org/infographics/causes-increases-co2-emissions" TargetMode="External"/><Relationship Id="rId9" Type="http://schemas.openxmlformats.org/officeDocument/2006/relationships/hyperlink" Target="https://www.dw.com/id/cara-kurangi-jejak-karbon-saat-streaming-video-dan-game/a-54882336" TargetMode="External"/><Relationship Id="rId14" Type="http://schemas.openxmlformats.org/officeDocument/2006/relationships/hyperlink" Target="https://www.kompas.com/sains/read/2020/05/03/120200623/dampak-perubahan-iklim-pulau-kecil-di-indonesia-terancam-tenggelam?page=all" TargetMode="External"/><Relationship Id="rId5" Type="http://schemas.openxmlformats.org/officeDocument/2006/relationships/hyperlink" Target="https://whatsyourimpact.org/infographics/causes-increases-co2-emissions" TargetMode="External"/><Relationship Id="rId6" Type="http://schemas.openxmlformats.org/officeDocument/2006/relationships/hyperlink" Target="https://sustaination.id/dampak-jejak-karbon-yang-kita-hasilkan-selama-ini/" TargetMode="External"/><Relationship Id="rId7" Type="http://schemas.openxmlformats.org/officeDocument/2006/relationships/hyperlink" Target="https://sustaination.id/dampak-jejak-karbon-yang-kita-hasilkan-selama-ini/" TargetMode="External"/><Relationship Id="rId8" Type="http://schemas.openxmlformats.org/officeDocument/2006/relationships/hyperlink" Target="https://www.dw.com/id/cara-kurangi-jejak-karbon-saat-streaming-video-dan-game/a-54882336" TargetMode="External"/></Relationships>
</file>

<file path=ppt/slides/_rels/slide19.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hyperlink" Target="https://www.youtube.com/watch?v=DAduf5SzmTs" TargetMode="External"/><Relationship Id="rId12" Type="http://schemas.openxmlformats.org/officeDocument/2006/relationships/hyperlink" Target="https://www.thenation.com/article/archive/how-climate-change-will-transform-work/"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hyperlink" Target="http://ditjenppi.menlhk.go.id/kcpi/index.php/video/119-mengenal-perubahan-iklim" TargetMode="External"/><Relationship Id="rId9" Type="http://schemas.openxmlformats.org/officeDocument/2006/relationships/hyperlink" Target="https://www.youtube.com/watch?v=DAduf5SzmTs" TargetMode="External"/><Relationship Id="rId5" Type="http://schemas.openxmlformats.org/officeDocument/2006/relationships/hyperlink" Target="http://ditjenppi.menlhk.go.id/kcpi/index.php/video/119-mengenal-perubahan-iklim" TargetMode="External"/><Relationship Id="rId6" Type="http://schemas.openxmlformats.org/officeDocument/2006/relationships/hyperlink" Target="http://ditjenppi.menlhk.go.id/kcpi/index.php/video/119-mengenal-perubahan-iklim" TargetMode="External"/><Relationship Id="rId7" Type="http://schemas.openxmlformats.org/officeDocument/2006/relationships/hyperlink" Target="https://www.youtube.com/watch?v=29jyaPIWzFI" TargetMode="External"/><Relationship Id="rId8" Type="http://schemas.openxmlformats.org/officeDocument/2006/relationships/hyperlink" Target="https://www.youtube.com/watch?v=29jyaPIWz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hyperlink" Target="https://www.youtube.com/watch?v=p0IIvie51dU" TargetMode="External"/><Relationship Id="rId10" Type="http://schemas.openxmlformats.org/officeDocument/2006/relationships/hyperlink" Target="https://www.youtube.com/watch?v=p0IIvie51dU" TargetMode="External"/><Relationship Id="rId12"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youtu.be/tJ2Utsg6Uqg" TargetMode="External"/><Relationship Id="rId4" Type="http://schemas.openxmlformats.org/officeDocument/2006/relationships/hyperlink" Target="https://www.youtube.com/watch?v=8S1f5E_JTkM" TargetMode="External"/><Relationship Id="rId9" Type="http://schemas.openxmlformats.org/officeDocument/2006/relationships/hyperlink" Target="https://www.youtube.com/watch?v=MrdwbX-SkYk" TargetMode="External"/><Relationship Id="rId5" Type="http://schemas.openxmlformats.org/officeDocument/2006/relationships/hyperlink" Target="https://www.youtube.com/watch?v=8S1f5E_JTkM" TargetMode="External"/><Relationship Id="rId6" Type="http://schemas.openxmlformats.org/officeDocument/2006/relationships/hyperlink" Target="https://www.youtube.com/watch?v=-AEFC3iXIJc" TargetMode="External"/><Relationship Id="rId7" Type="http://schemas.openxmlformats.org/officeDocument/2006/relationships/hyperlink" Target="https://www.youtube.com/watch?v=-AEFC3iXIJc" TargetMode="External"/><Relationship Id="rId8" Type="http://schemas.openxmlformats.org/officeDocument/2006/relationships/hyperlink" Target="https://www.youtube.com/watch?v=MrdwbX-SkYk"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www.cleanomic.co.id/post/5-cara-mengurangi-jejak-karbon-makanan-kita" TargetMode="External"/><Relationship Id="rId10" Type="http://schemas.openxmlformats.org/officeDocument/2006/relationships/hyperlink" Target="https://www.cleanomic.co.id/post/5-cara-mengurangi-jejak-karbon-makanan-kita"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hyperlink" Target="https://sustainabletravel.org/how-carbon-offsets-work/" TargetMode="External"/><Relationship Id="rId9" Type="http://schemas.openxmlformats.org/officeDocument/2006/relationships/hyperlink" Target="https://www.cleanomic.co.id/post/5-cara-mengurangi-jejak-karbon-makanan-kita" TargetMode="External"/><Relationship Id="rId5" Type="http://schemas.openxmlformats.org/officeDocument/2006/relationships/hyperlink" Target="https://sustainabletravel.org/how-carbon-offsets-work/" TargetMode="External"/><Relationship Id="rId6" Type="http://schemas.openxmlformats.org/officeDocument/2006/relationships/hyperlink" Target="https://sustaination.id/6-tips-mengurangi-emisi-karbon-dalam-aktivitasmu/" TargetMode="External"/><Relationship Id="rId7" Type="http://schemas.openxmlformats.org/officeDocument/2006/relationships/hyperlink" Target="https://sustaination.id/6-tips-mengurangi-emisi-karbon-dalam-aktivitasmu/" TargetMode="External"/><Relationship Id="rId8" Type="http://schemas.openxmlformats.org/officeDocument/2006/relationships/hyperlink" Target="https://sustaination.id/6-tips-mengurangi-emisi-karbon-dalam-aktivitasm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0" Type="http://schemas.openxmlformats.org/officeDocument/2006/relationships/hyperlink" Target="http://www.cleanomic.co.id/p"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m.benihbaik.com/campaign/donasi-jejak-karbon" TargetMode="External"/><Relationship Id="rId4" Type="http://schemas.openxmlformats.org/officeDocument/2006/relationships/hyperlink" Target="https://m.benihbaik.com/campaign/donasi-jejak-karbon" TargetMode="External"/><Relationship Id="rId9" Type="http://schemas.openxmlformats.org/officeDocument/2006/relationships/hyperlink" Target="https://www.conservation.org/carbon-footprint-calculator" TargetMode="External"/><Relationship Id="rId5" Type="http://schemas.openxmlformats.org/officeDocument/2006/relationships/hyperlink" Target="https://www.carbonfootprint.com/calculator.aspx" TargetMode="External"/><Relationship Id="rId6" Type="http://schemas.openxmlformats.org/officeDocument/2006/relationships/hyperlink" Target="https://www.carbonfootprint.com/calculator.aspx" TargetMode="External"/><Relationship Id="rId7" Type="http://schemas.openxmlformats.org/officeDocument/2006/relationships/hyperlink" Target="https://footprint.wwf.org.uk/%23/" TargetMode="External"/><Relationship Id="rId8" Type="http://schemas.openxmlformats.org/officeDocument/2006/relationships/hyperlink" Target="https://www.conservation.org/carbon-footprint-calculato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www.co2shoe.eu/en/downloads/poster-questionnaires/65-questionnaire-carbon-footprint/file" TargetMode="External"/><Relationship Id="rId4" Type="http://schemas.openxmlformats.org/officeDocument/2006/relationships/hyperlink" Target="https://www.chicagobotanic.org/downloads/nasa/Unit_4_Grades_10-12_Activity_4.2_CalculatingYourCarbonFootprint.pdf" TargetMode="External"/><Relationship Id="rId5" Type="http://schemas.openxmlformats.org/officeDocument/2006/relationships/hyperlink" Target="https://www.chicagobotanic.org/downloads/nasa/Unit_4_Grades_10-12_Activity_4.2_CalculatingYourCarbonFootprint.pdf" TargetMode="External"/><Relationship Id="rId6" Type="http://schemas.openxmlformats.org/officeDocument/2006/relationships/hyperlink" Target="http://www.lanzatech.com/wp-content/uploads/2015/07/Lesson-Plan-Aged-7-1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hyperlink" Target="https://inet.detik.com/cyberlife/d-5177706/peduli-lingkungan-jadi-mudah-gojek-luncurkan-fitur-carbon-offset" TargetMode="External"/><Relationship Id="rId9" Type="http://schemas.openxmlformats.org/officeDocument/2006/relationships/hyperlink" Target="http://www.garuda-indonesia.com/id/id/csr/g" TargetMode="External"/><Relationship Id="rId5" Type="http://schemas.openxmlformats.org/officeDocument/2006/relationships/hyperlink" Target="https://inet.detik.com/cyberlife/d-5177706/peduli-lingkungan-jadi-mudah-gojek-luncurkan-fitur-carbon-offset" TargetMode="External"/><Relationship Id="rId6" Type="http://schemas.openxmlformats.org/officeDocument/2006/relationships/hyperlink" Target="https://www.beritasatu.com/ekonomi/388597/garuda-indonesia-tanam-50-ribu-bibit-mangrove-di-belitung" TargetMode="External"/><Relationship Id="rId7" Type="http://schemas.openxmlformats.org/officeDocument/2006/relationships/hyperlink" Target="https://www.beritasatu.com/ekonomi/388597/garuda-indonesia-tanam-50-ribu-bibit-mangrove-di-belitung" TargetMode="External"/><Relationship Id="rId8"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 Id="rId4" Type="http://schemas.openxmlformats.org/officeDocument/2006/relationships/hyperlink" Target="https://cermatmatematika.web.app/pohon-faktor-dari-500.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hyperlink" Target="https://a.s.kqed.net/pdf/education/educators/esl/ecolit-carbonfootprint.pdf" TargetMode="External"/><Relationship Id="rId10" Type="http://schemas.openxmlformats.org/officeDocument/2006/relationships/hyperlink" Target="https://c2es.org/site/assets/uploads/2017/03/misconceptions-realities-climate-science-06-2012.pdf" TargetMode="External"/><Relationship Id="rId12" Type="http://schemas.openxmlformats.org/officeDocument/2006/relationships/hyperlink" Target="https://www.lanzatech.com/wp-content/uploads/2015/07/Lesson-Plan-Aged-7-12.pdf"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www.wwf.org.uk/get-involved/schools/school-campaigns/shaping-our-future" TargetMode="External"/><Relationship Id="rId4" Type="http://schemas.openxmlformats.org/officeDocument/2006/relationships/hyperlink" Target="https://www.wwf.org.uk/sites/default/files/2019-12/WWF_KS3_Lesson1_Teacher_Notes_Worksheets_0.pdf" TargetMode="External"/><Relationship Id="rId9" Type="http://schemas.openxmlformats.org/officeDocument/2006/relationships/hyperlink" Target="https://files.eric.ed.gov/fulltext/ED506289.pdf" TargetMode="External"/><Relationship Id="rId5" Type="http://schemas.openxmlformats.org/officeDocument/2006/relationships/hyperlink" Target="https://www.wwf.org.uk/sites/default/files/2019-12/WWF_ClimateChallenge_Overview.pdf" TargetMode="External"/><Relationship Id="rId6" Type="http://schemas.openxmlformats.org/officeDocument/2006/relationships/hyperlink" Target="https://www.wwf.org.uk/sites/default/files/2020-10/Curriculum_Climate_Action_Project%202020.pdf" TargetMode="External"/><Relationship Id="rId7" Type="http://schemas.openxmlformats.org/officeDocument/2006/relationships/hyperlink" Target="https://www.chicagobotanic.org/downloads/nasa/Unit_4_Grades_10-12_Activity_4.2_CalculatingYourCarbonFootprint.pdf" TargetMode="External"/><Relationship Id="rId8" Type="http://schemas.openxmlformats.org/officeDocument/2006/relationships/hyperlink" Target="https://kbbi.web.i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3F5B0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 name="Google Shape;45;p1"/>
          <p:cNvSpPr/>
          <p:nvPr/>
        </p:nvSpPr>
        <p:spPr>
          <a:xfrm>
            <a:off x="4519241" y="2855369"/>
            <a:ext cx="105649" cy="1056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 name="Google Shape;46;p1"/>
          <p:cNvSpPr/>
          <p:nvPr/>
        </p:nvSpPr>
        <p:spPr>
          <a:xfrm>
            <a:off x="4688215" y="2855369"/>
            <a:ext cx="105649" cy="10562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1"/>
          <p:cNvSpPr/>
          <p:nvPr/>
        </p:nvSpPr>
        <p:spPr>
          <a:xfrm>
            <a:off x="4350266" y="2855369"/>
            <a:ext cx="105649" cy="10562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8" name="Google Shape;48;p1"/>
          <p:cNvSpPr txBox="1"/>
          <p:nvPr>
            <p:ph type="title"/>
          </p:nvPr>
        </p:nvSpPr>
        <p:spPr>
          <a:xfrm>
            <a:off x="717160" y="1927285"/>
            <a:ext cx="7593330" cy="714375"/>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b="1" lang="en-US" sz="4500">
                <a:latin typeface="Arial"/>
                <a:ea typeface="Arial"/>
                <a:cs typeface="Arial"/>
                <a:sym typeface="Arial"/>
              </a:rPr>
              <a:t>Jejak Karbon, Jejak Kita di Bumi</a:t>
            </a:r>
            <a:endParaRPr sz="4500">
              <a:latin typeface="Arial"/>
              <a:ea typeface="Arial"/>
              <a:cs typeface="Arial"/>
              <a:sym typeface="Arial"/>
            </a:endParaRPr>
          </a:p>
        </p:txBody>
      </p:sp>
      <p:sp>
        <p:nvSpPr>
          <p:cNvPr id="49" name="Google Shape;49;p1"/>
          <p:cNvSpPr txBox="1"/>
          <p:nvPr/>
        </p:nvSpPr>
        <p:spPr>
          <a:xfrm>
            <a:off x="1954117" y="3203390"/>
            <a:ext cx="5217160" cy="1220470"/>
          </a:xfrm>
          <a:prstGeom prst="rect">
            <a:avLst/>
          </a:prstGeom>
          <a:noFill/>
          <a:ln>
            <a:noFill/>
          </a:ln>
        </p:spPr>
        <p:txBody>
          <a:bodyPr anchorCtr="0" anchor="t" bIns="0" lIns="0" spcFirstLastPara="1" rIns="0" wrap="square" tIns="12700">
            <a:spAutoFit/>
          </a:bodyPr>
          <a:lstStyle/>
          <a:p>
            <a:pPr indent="0" lvl="0" marL="12700" marR="5080" rtl="0" algn="ctr">
              <a:lnSpc>
                <a:spcPct val="108900"/>
              </a:lnSpc>
              <a:spcBef>
                <a:spcPts val="0"/>
              </a:spcBef>
              <a:spcAft>
                <a:spcPts val="0"/>
              </a:spcAft>
              <a:buNone/>
            </a:pPr>
            <a:r>
              <a:rPr lang="en-US" sz="1800">
                <a:solidFill>
                  <a:srgbClr val="CFDFE2"/>
                </a:solidFill>
                <a:latin typeface="Arial"/>
                <a:ea typeface="Arial"/>
                <a:cs typeface="Arial"/>
                <a:sym typeface="Arial"/>
              </a:rPr>
              <a:t>Panduan Projek Penguatan Profil Pelajar Pancasila  Bagi Guru SMA (FASE E)</a:t>
            </a:r>
            <a:endParaRPr sz="1800">
              <a:latin typeface="Arial"/>
              <a:ea typeface="Arial"/>
              <a:cs typeface="Arial"/>
              <a:sym typeface="Arial"/>
            </a:endParaRPr>
          </a:p>
          <a:p>
            <a:pPr indent="0" lvl="0" marL="940435" marR="919480" rtl="0" algn="ctr">
              <a:lnSpc>
                <a:spcPct val="108900"/>
              </a:lnSpc>
              <a:spcBef>
                <a:spcPts val="0"/>
              </a:spcBef>
              <a:spcAft>
                <a:spcPts val="0"/>
              </a:spcAft>
              <a:buNone/>
            </a:pPr>
            <a:r>
              <a:rPr lang="en-US" sz="1800">
                <a:solidFill>
                  <a:srgbClr val="CFDFE2"/>
                </a:solidFill>
                <a:latin typeface="Arial"/>
                <a:ea typeface="Arial"/>
                <a:cs typeface="Arial"/>
                <a:sym typeface="Arial"/>
              </a:rPr>
              <a:t>Tema: Gaya Hidup Berkelanjutan  Oleh: Wina</a:t>
            </a:r>
            <a:endParaRPr sz="1800">
              <a:latin typeface="Arial"/>
              <a:ea typeface="Arial"/>
              <a:cs typeface="Arial"/>
              <a:sym typeface="Arial"/>
            </a:endParaRPr>
          </a:p>
        </p:txBody>
      </p:sp>
      <p:sp>
        <p:nvSpPr>
          <p:cNvPr id="50" name="Google Shape;50;p1"/>
          <p:cNvSpPr/>
          <p:nvPr/>
        </p:nvSpPr>
        <p:spPr>
          <a:xfrm>
            <a:off x="2076095" y="289449"/>
            <a:ext cx="4533890" cy="451484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10"/>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1124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3" name="Google Shape;133;p10"/>
          <p:cNvSpPr txBox="1"/>
          <p:nvPr>
            <p:ph type="title"/>
          </p:nvPr>
        </p:nvSpPr>
        <p:spPr>
          <a:xfrm>
            <a:off x="2841893" y="116412"/>
            <a:ext cx="343154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a:latin typeface="Caladea"/>
                <a:ea typeface="Caladea"/>
                <a:cs typeface="Caladea"/>
                <a:sym typeface="Caladea"/>
              </a:rPr>
              <a:t>Tips untuk Guru sebelum memulai projek</a:t>
            </a:r>
            <a:endParaRPr/>
          </a:p>
        </p:txBody>
      </p:sp>
      <p:sp>
        <p:nvSpPr>
          <p:cNvPr id="134" name="Google Shape;134;p10"/>
          <p:cNvSpPr txBox="1"/>
          <p:nvPr/>
        </p:nvSpPr>
        <p:spPr>
          <a:xfrm>
            <a:off x="2666448" y="585252"/>
            <a:ext cx="6273165" cy="756920"/>
          </a:xfrm>
          <a:prstGeom prst="rect">
            <a:avLst/>
          </a:prstGeom>
          <a:noFill/>
          <a:ln>
            <a:noFill/>
          </a:ln>
        </p:spPr>
        <p:txBody>
          <a:bodyPr anchorCtr="0" anchor="t" bIns="0" lIns="0" spcFirstLastPara="1" rIns="0" wrap="square" tIns="12700">
            <a:spAutoFit/>
          </a:bodyPr>
          <a:lstStyle/>
          <a:p>
            <a:pPr indent="457200" lvl="0" marL="12700" marR="5080" rtl="0" algn="l">
              <a:lnSpc>
                <a:spcPct val="100000"/>
              </a:lnSpc>
              <a:spcBef>
                <a:spcPts val="0"/>
              </a:spcBef>
              <a:spcAft>
                <a:spcPts val="0"/>
              </a:spcAft>
              <a:buNone/>
            </a:pPr>
            <a:r>
              <a:rPr lang="en-US" sz="1200">
                <a:solidFill>
                  <a:srgbClr val="FFFFFF"/>
                </a:solidFill>
                <a:latin typeface="Arial"/>
                <a:ea typeface="Arial"/>
                <a:cs typeface="Arial"/>
                <a:sym typeface="Arial"/>
              </a:rPr>
              <a:t>Untuk mencapai tujuan pembelajaran, guru perlu memperhatikan kebiasaan dan gaya  hidup pada diri sendiri, lingkungan sekolah dan peserta didik. Dengan demikian, guru dapat  memperlihatkan kebiasaan gaya hidup berkelanjutan sejak awal projek supaya peserta didik  dapat mendapat pengertian lebih mendalam dalam praktiknya.</a:t>
            </a:r>
            <a:endParaRPr sz="1200">
              <a:latin typeface="Arial"/>
              <a:ea typeface="Arial"/>
              <a:cs typeface="Arial"/>
              <a:sym typeface="Arial"/>
            </a:endParaRPr>
          </a:p>
        </p:txBody>
      </p:sp>
      <p:sp>
        <p:nvSpPr>
          <p:cNvPr id="135" name="Google Shape;135;p10"/>
          <p:cNvSpPr txBox="1"/>
          <p:nvPr>
            <p:ph idx="1" type="body"/>
          </p:nvPr>
        </p:nvSpPr>
        <p:spPr>
          <a:xfrm>
            <a:off x="135905" y="1499650"/>
            <a:ext cx="8872189" cy="3317240"/>
          </a:xfrm>
          <a:prstGeom prst="rect">
            <a:avLst/>
          </a:prstGeom>
          <a:noFill/>
          <a:ln>
            <a:noFill/>
          </a:ln>
        </p:spPr>
        <p:txBody>
          <a:bodyPr anchorCtr="0" anchor="t" bIns="0" lIns="0" spcFirstLastPara="1" rIns="0" wrap="square" tIns="12700">
            <a:spAutoFit/>
          </a:bodyPr>
          <a:lstStyle/>
          <a:p>
            <a:pPr indent="0" lvl="0" marL="2999740" rtl="0" algn="l">
              <a:lnSpc>
                <a:spcPct val="100000"/>
              </a:lnSpc>
              <a:spcBef>
                <a:spcPts val="0"/>
              </a:spcBef>
              <a:spcAft>
                <a:spcPts val="0"/>
              </a:spcAft>
              <a:buNone/>
            </a:pPr>
            <a:r>
              <a:rPr lang="en-US"/>
              <a:t>Beberapa hal yang dapat guru lakukan:</a:t>
            </a:r>
            <a:endParaRPr/>
          </a:p>
          <a:p>
            <a:pPr indent="-356235" lvl="0" marL="2999740" marR="421005" rtl="0" algn="l">
              <a:lnSpc>
                <a:spcPct val="100000"/>
              </a:lnSpc>
              <a:spcBef>
                <a:spcPts val="0"/>
              </a:spcBef>
              <a:spcAft>
                <a:spcPts val="0"/>
              </a:spcAft>
              <a:buClr>
                <a:schemeClr val="lt1"/>
              </a:buClr>
              <a:buSzPts val="1200"/>
              <a:buFont typeface="Arial"/>
              <a:buAutoNum type="arabicPeriod"/>
            </a:pPr>
            <a:r>
              <a:rPr lang="en-US"/>
              <a:t>Memfasilitasi diri mengenai pengetahuan atas isu perubahan iklim yang terjadi di  sekitar.</a:t>
            </a:r>
            <a:endParaRPr/>
          </a:p>
          <a:p>
            <a:pPr indent="-356235" lvl="0" marL="2999740" marR="5080" rtl="0" algn="l">
              <a:lnSpc>
                <a:spcPct val="100000"/>
              </a:lnSpc>
              <a:spcBef>
                <a:spcPts val="0"/>
              </a:spcBef>
              <a:spcAft>
                <a:spcPts val="0"/>
              </a:spcAft>
              <a:buClr>
                <a:schemeClr val="lt1"/>
              </a:buClr>
              <a:buSzPts val="1200"/>
              <a:buFont typeface="Arial"/>
              <a:buAutoNum type="arabicPeriod"/>
            </a:pPr>
            <a:r>
              <a:rPr lang="en-US"/>
              <a:t>Mencoba menyediakan bahan bacaan, alat tulis daur ulang yang ada seperti, memakai  kertas bekas untuk menulis draf artikel, memakai botol bekas, kertas koran dan bahan  bekas lainnya untuk pembuatan poster atau dekorasi untuk kampanye</a:t>
            </a:r>
            <a:endParaRPr/>
          </a:p>
          <a:p>
            <a:pPr indent="-356235" lvl="0" marL="2999740" marR="105410" rtl="0" algn="l">
              <a:lnSpc>
                <a:spcPct val="100000"/>
              </a:lnSpc>
              <a:spcBef>
                <a:spcPts val="0"/>
              </a:spcBef>
              <a:spcAft>
                <a:spcPts val="0"/>
              </a:spcAft>
              <a:buClr>
                <a:schemeClr val="lt1"/>
              </a:buClr>
              <a:buSzPts val="1200"/>
              <a:buFont typeface="Arial"/>
              <a:buAutoNum type="arabicPeriod"/>
            </a:pPr>
            <a:r>
              <a:rPr lang="en-US"/>
              <a:t>Mendukung pasar lokal yang ada disekitar rumah dan lingkungan sekolah, membujuk  para peserta didik untuk membeli bahan makan dan minuman dari warung terdekat  yang menjual bahan buatan Indonesia, membeli pakaian atau bahan baku lainnya  yang juga buatan lokal.</a:t>
            </a:r>
            <a:endParaRPr/>
          </a:p>
          <a:p>
            <a:pPr indent="-356235" lvl="0" marL="2999740" marR="486409" rtl="0" algn="l">
              <a:lnSpc>
                <a:spcPct val="100000"/>
              </a:lnSpc>
              <a:spcBef>
                <a:spcPts val="0"/>
              </a:spcBef>
              <a:spcAft>
                <a:spcPts val="0"/>
              </a:spcAft>
              <a:buClr>
                <a:schemeClr val="lt1"/>
              </a:buClr>
              <a:buSzPts val="1200"/>
              <a:buFont typeface="Arial"/>
              <a:buAutoNum type="arabicPeriod"/>
            </a:pPr>
            <a:r>
              <a:rPr lang="en-US"/>
              <a:t>Mengingatkan para peserta didik untuk lebih baik mengurangi sampah daripada  mendaur ulang, seperti dengan pengurangan pemakaian kemasan 1x pakai,  membawa botol minum sendiri, membawa tas belanja dll.</a:t>
            </a:r>
            <a:endParaRPr/>
          </a:p>
          <a:p>
            <a:pPr indent="-356235" lvl="0" marL="2999740" marR="147955" rtl="0" algn="l">
              <a:lnSpc>
                <a:spcPct val="100000"/>
              </a:lnSpc>
              <a:spcBef>
                <a:spcPts val="0"/>
              </a:spcBef>
              <a:spcAft>
                <a:spcPts val="0"/>
              </a:spcAft>
              <a:buClr>
                <a:schemeClr val="lt1"/>
              </a:buClr>
              <a:buSzPts val="1200"/>
              <a:buFont typeface="Arial"/>
              <a:buAutoNum type="arabicPeriod"/>
            </a:pPr>
            <a:r>
              <a:rPr lang="en-US"/>
              <a:t>Mengingatkan peserta didik bahwa semua ekosistem saling berhubungan bahkan air  yang dibuang di toilet. Sebisa mungkin menghemat pemakaian air, sabun, listrik, dll</a:t>
            </a:r>
            <a:endParaRPr/>
          </a:p>
          <a:p>
            <a:pPr indent="-356235" lvl="0" marL="2999740" marR="15875" rtl="0" algn="l">
              <a:lnSpc>
                <a:spcPct val="100000"/>
              </a:lnSpc>
              <a:spcBef>
                <a:spcPts val="0"/>
              </a:spcBef>
              <a:spcAft>
                <a:spcPts val="0"/>
              </a:spcAft>
              <a:buClr>
                <a:schemeClr val="lt1"/>
              </a:buClr>
              <a:buSzPts val="1200"/>
              <a:buFont typeface="Arial"/>
              <a:buAutoNum type="arabicPeriod"/>
            </a:pPr>
            <a:r>
              <a:rPr lang="en-US"/>
              <a:t>Alat transportasi yang dipakai juga merupakan kontributor jejak karbon yang signifikan.  Guru mendukung pemakaian alat transportasi umum, berbagi kendaraan, atau jalan  kaki apabila memmungkinkan.</a:t>
            </a:r>
            <a:endParaRPr/>
          </a:p>
        </p:txBody>
      </p:sp>
      <p:sp>
        <p:nvSpPr>
          <p:cNvPr id="136" name="Google Shape;136;p10"/>
          <p:cNvSpPr/>
          <p:nvPr/>
        </p:nvSpPr>
        <p:spPr>
          <a:xfrm>
            <a:off x="225949" y="899323"/>
            <a:ext cx="2367470" cy="316319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7" name="Google Shape;137;p10"/>
          <p:cNvSpPr txBox="1"/>
          <p:nvPr/>
        </p:nvSpPr>
        <p:spPr>
          <a:xfrm>
            <a:off x="401749" y="4151224"/>
            <a:ext cx="2066289"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100">
                <a:solidFill>
                  <a:srgbClr val="FFF2CC"/>
                </a:solidFill>
                <a:latin typeface="Times New Roman"/>
                <a:ea typeface="Times New Roman"/>
                <a:cs typeface="Times New Roman"/>
                <a:sym typeface="Times New Roman"/>
              </a:rPr>
              <a:t>https://pngtree.com/so/eco-friendly</a:t>
            </a:r>
            <a:endParaRPr sz="11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sp>
        <p:nvSpPr>
          <p:cNvPr id="142" name="Google Shape;142;p11"/>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3F5B0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3" name="Google Shape;143;p11"/>
          <p:cNvSpPr/>
          <p:nvPr/>
        </p:nvSpPr>
        <p:spPr>
          <a:xfrm>
            <a:off x="915473" y="0"/>
            <a:ext cx="7337985" cy="41320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4" name="Google Shape;144;p11"/>
          <p:cNvSpPr txBox="1"/>
          <p:nvPr/>
        </p:nvSpPr>
        <p:spPr>
          <a:xfrm>
            <a:off x="1213008" y="4254300"/>
            <a:ext cx="6705600"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FFF00"/>
                </a:solidFill>
                <a:latin typeface="Caladea"/>
                <a:ea typeface="Caladea"/>
                <a:cs typeface="Caladea"/>
                <a:sym typeface="Caladea"/>
              </a:rPr>
              <a:t>Jejak Karbon, Jejak Kita di Bumi</a:t>
            </a:r>
            <a:endParaRPr sz="3600">
              <a:latin typeface="Caladea"/>
              <a:ea typeface="Caladea"/>
              <a:cs typeface="Caladea"/>
              <a:sym typeface="Calade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nvSpPr>
        <p:spPr>
          <a:xfrm>
            <a:off x="76213" y="44496"/>
            <a:ext cx="1478280" cy="1076960"/>
          </a:xfrm>
          <a:prstGeom prst="rect">
            <a:avLst/>
          </a:prstGeom>
          <a:noFill/>
          <a:ln>
            <a:noFill/>
          </a:ln>
        </p:spPr>
        <p:txBody>
          <a:bodyPr anchorCtr="0" anchor="t" bIns="0" lIns="0" spcFirstLastPara="1" rIns="0" wrap="square" tIns="12700">
            <a:spAutoFit/>
          </a:bodyPr>
          <a:lstStyle/>
          <a:p>
            <a:pPr indent="-240029" lvl="0" marL="252095" marR="5080" rtl="0" algn="l">
              <a:lnSpc>
                <a:spcPct val="114999"/>
              </a:lnSpc>
              <a:spcBef>
                <a:spcPts val="0"/>
              </a:spcBef>
              <a:spcAft>
                <a:spcPts val="0"/>
              </a:spcAft>
              <a:buNone/>
            </a:pPr>
            <a:r>
              <a:rPr b="1" lang="en-US" sz="1200">
                <a:latin typeface="Caladea"/>
                <a:ea typeface="Caladea"/>
                <a:cs typeface="Caladea"/>
                <a:sym typeface="Caladea"/>
              </a:rPr>
              <a:t>1. Pengenalan  terhadap  perubahan iklim:  realitas dan  miskonsepsinya</a:t>
            </a:r>
            <a:endParaRPr sz="1200">
              <a:latin typeface="Caladea"/>
              <a:ea typeface="Caladea"/>
              <a:cs typeface="Caladea"/>
              <a:sym typeface="Caladea"/>
            </a:endParaRPr>
          </a:p>
        </p:txBody>
      </p:sp>
      <p:sp>
        <p:nvSpPr>
          <p:cNvPr id="150" name="Google Shape;150;p12"/>
          <p:cNvSpPr txBox="1"/>
          <p:nvPr/>
        </p:nvSpPr>
        <p:spPr>
          <a:xfrm>
            <a:off x="397760" y="3304930"/>
            <a:ext cx="1189990" cy="1517650"/>
          </a:xfrm>
          <a:prstGeom prst="rect">
            <a:avLst/>
          </a:prstGeom>
          <a:noFill/>
          <a:ln>
            <a:noFill/>
          </a:ln>
        </p:spPr>
        <p:txBody>
          <a:bodyPr anchorCtr="0" anchor="t" bIns="0" lIns="0" spcFirstLastPara="1" rIns="0" wrap="square" tIns="12700">
            <a:spAutoFit/>
          </a:bodyPr>
          <a:lstStyle/>
          <a:p>
            <a:pPr indent="723900" lvl="0" marL="22860" marR="5080" rtl="0" algn="r">
              <a:lnSpc>
                <a:spcPct val="114999"/>
              </a:lnSpc>
              <a:spcBef>
                <a:spcPts val="0"/>
              </a:spcBef>
              <a:spcAft>
                <a:spcPts val="0"/>
              </a:spcAft>
              <a:buNone/>
            </a:pPr>
            <a:r>
              <a:rPr lang="en-US" sz="1100">
                <a:latin typeface="Arial"/>
                <a:ea typeface="Arial"/>
                <a:cs typeface="Arial"/>
                <a:sym typeface="Arial"/>
              </a:rPr>
              <a:t>Waktu:  2 JP tugas mandiri</a:t>
            </a:r>
            <a:endParaRPr sz="1100">
              <a:latin typeface="Arial"/>
              <a:ea typeface="Arial"/>
              <a:cs typeface="Arial"/>
              <a:sym typeface="Arial"/>
            </a:endParaRPr>
          </a:p>
          <a:p>
            <a:pPr indent="457834" lvl="0" marL="12700" marR="5080" rtl="0" algn="r">
              <a:lnSpc>
                <a:spcPct val="114999"/>
              </a:lnSpc>
              <a:spcBef>
                <a:spcPts val="0"/>
              </a:spcBef>
              <a:spcAft>
                <a:spcPts val="0"/>
              </a:spcAft>
              <a:buNone/>
            </a:pPr>
            <a:r>
              <a:rPr lang="en-US" sz="1100">
                <a:latin typeface="Arial"/>
                <a:ea typeface="Arial"/>
                <a:cs typeface="Arial"/>
                <a:sym typeface="Arial"/>
              </a:rPr>
              <a:t>(Total 3 JP)  Bahan: Artikel, alat</a:t>
            </a:r>
            <a:endParaRPr sz="1100">
              <a:latin typeface="Arial"/>
              <a:ea typeface="Arial"/>
              <a:cs typeface="Arial"/>
              <a:sym typeface="Arial"/>
            </a:endParaRPr>
          </a:p>
          <a:p>
            <a:pPr indent="581660" lvl="0" marL="346075" marR="5080" rtl="0" algn="just">
              <a:lnSpc>
                <a:spcPct val="105000"/>
              </a:lnSpc>
              <a:spcBef>
                <a:spcPts val="130"/>
              </a:spcBef>
              <a:spcAft>
                <a:spcPts val="0"/>
              </a:spcAft>
              <a:buNone/>
            </a:pPr>
            <a:r>
              <a:rPr lang="en-US" sz="1100">
                <a:latin typeface="Arial"/>
                <a:ea typeface="Arial"/>
                <a:cs typeface="Arial"/>
                <a:sym typeface="Arial"/>
              </a:rPr>
              <a:t>tulis  Peran Guru:  fasilitator dan  pendamping</a:t>
            </a:r>
            <a:endParaRPr sz="1100">
              <a:latin typeface="Arial"/>
              <a:ea typeface="Arial"/>
              <a:cs typeface="Arial"/>
              <a:sym typeface="Arial"/>
            </a:endParaRPr>
          </a:p>
        </p:txBody>
      </p:sp>
      <p:sp>
        <p:nvSpPr>
          <p:cNvPr id="151" name="Google Shape;151;p12"/>
          <p:cNvSpPr/>
          <p:nvPr/>
        </p:nvSpPr>
        <p:spPr>
          <a:xfrm>
            <a:off x="1645621" y="114474"/>
            <a:ext cx="4215765" cy="4463415"/>
          </a:xfrm>
          <a:custGeom>
            <a:rect b="b" l="l" r="r" t="t"/>
            <a:pathLst>
              <a:path extrusionOk="0" h="4463415" w="4215765">
                <a:moveTo>
                  <a:pt x="0" y="0"/>
                </a:moveTo>
                <a:lnTo>
                  <a:pt x="4215591" y="0"/>
                </a:lnTo>
                <a:lnTo>
                  <a:pt x="4215591" y="4463091"/>
                </a:lnTo>
                <a:lnTo>
                  <a:pt x="0" y="4463091"/>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2" name="Google Shape;152;p12"/>
          <p:cNvSpPr txBox="1"/>
          <p:nvPr/>
        </p:nvSpPr>
        <p:spPr>
          <a:xfrm>
            <a:off x="1718646" y="153691"/>
            <a:ext cx="3898900" cy="925194"/>
          </a:xfrm>
          <a:prstGeom prst="rect">
            <a:avLst/>
          </a:prstGeom>
          <a:noFill/>
          <a:ln>
            <a:noFill/>
          </a:ln>
        </p:spPr>
        <p:txBody>
          <a:bodyPr anchorCtr="0" anchor="t" bIns="0" lIns="0" spcFirstLastPara="1" rIns="0" wrap="square" tIns="40625">
            <a:spAutoFit/>
          </a:bodyPr>
          <a:lstStyle/>
          <a:p>
            <a:pPr indent="0" lvl="0" marL="12700" marR="0" rtl="0" algn="l">
              <a:lnSpc>
                <a:spcPct val="100000"/>
              </a:lnSpc>
              <a:spcBef>
                <a:spcPts val="0"/>
              </a:spcBef>
              <a:spcAft>
                <a:spcPts val="0"/>
              </a:spcAft>
              <a:buNone/>
            </a:pPr>
            <a:r>
              <a:rPr b="1" lang="en-US" sz="1100">
                <a:latin typeface="Arial"/>
                <a:ea typeface="Arial"/>
                <a:cs typeface="Arial"/>
                <a:sym typeface="Arial"/>
              </a:rPr>
              <a:t>Persiapan</a:t>
            </a:r>
            <a:endParaRPr sz="1100">
              <a:latin typeface="Arial"/>
              <a:ea typeface="Arial"/>
              <a:cs typeface="Arial"/>
              <a:sym typeface="Arial"/>
            </a:endParaRPr>
          </a:p>
          <a:p>
            <a:pPr indent="-63500" lvl="0" marL="12700" marR="321945" rtl="0" algn="l">
              <a:lnSpc>
                <a:spcPct val="114999"/>
              </a:lnSpc>
              <a:spcBef>
                <a:spcPts val="25"/>
              </a:spcBef>
              <a:spcAft>
                <a:spcPts val="0"/>
              </a:spcAft>
              <a:buSzPts val="1000"/>
              <a:buFont typeface="Arial"/>
              <a:buChar char="-"/>
            </a:pPr>
            <a:r>
              <a:rPr lang="en-US" sz="1000">
                <a:latin typeface="Arial"/>
                <a:ea typeface="Arial"/>
                <a:cs typeface="Arial"/>
                <a:sym typeface="Arial"/>
              </a:rPr>
              <a:t>Guru mengumpulkan setidaknya 2 artikel yang membahas isu  perubahan iklim, khususnya yang terjadi di Indonesia.</a:t>
            </a:r>
            <a:endParaRPr sz="1000">
              <a:latin typeface="Arial"/>
              <a:ea typeface="Arial"/>
              <a:cs typeface="Arial"/>
              <a:sym typeface="Arial"/>
            </a:endParaRPr>
          </a:p>
          <a:p>
            <a:pPr indent="-63500" lvl="0" marL="12700" marR="5080" rtl="0" algn="l">
              <a:lnSpc>
                <a:spcPct val="114999"/>
              </a:lnSpc>
              <a:spcBef>
                <a:spcPts val="0"/>
              </a:spcBef>
              <a:spcAft>
                <a:spcPts val="0"/>
              </a:spcAft>
              <a:buSzPts val="1000"/>
              <a:buFont typeface="Arial"/>
              <a:buChar char="-"/>
            </a:pPr>
            <a:r>
              <a:rPr lang="en-US" sz="1000">
                <a:latin typeface="Arial"/>
                <a:ea typeface="Arial"/>
                <a:cs typeface="Arial"/>
                <a:sym typeface="Arial"/>
              </a:rPr>
              <a:t>Guru bisa mempersiapkan diri dengan catatan perbandingan realita  dan miskonsepsi mengenai perubahan iklim</a:t>
            </a:r>
            <a:endParaRPr sz="1000">
              <a:latin typeface="Arial"/>
              <a:ea typeface="Arial"/>
              <a:cs typeface="Arial"/>
              <a:sym typeface="Arial"/>
            </a:endParaRPr>
          </a:p>
        </p:txBody>
      </p:sp>
      <p:sp>
        <p:nvSpPr>
          <p:cNvPr id="153" name="Google Shape;153;p12"/>
          <p:cNvSpPr txBox="1"/>
          <p:nvPr/>
        </p:nvSpPr>
        <p:spPr>
          <a:xfrm>
            <a:off x="1718646" y="1222775"/>
            <a:ext cx="3862704" cy="749935"/>
          </a:xfrm>
          <a:prstGeom prst="rect">
            <a:avLst/>
          </a:prstGeom>
          <a:noFill/>
          <a:ln>
            <a:noFill/>
          </a:ln>
        </p:spPr>
        <p:txBody>
          <a:bodyPr anchorCtr="0" anchor="t" bIns="0" lIns="0" spcFirstLastPara="1" rIns="0" wrap="square" tIns="40625">
            <a:spAutoFit/>
          </a:bodyPr>
          <a:lstStyle/>
          <a:p>
            <a:pPr indent="0" lvl="0" marL="12700" marR="0" rtl="0" algn="l">
              <a:lnSpc>
                <a:spcPct val="100000"/>
              </a:lnSpc>
              <a:spcBef>
                <a:spcPts val="0"/>
              </a:spcBef>
              <a:spcAft>
                <a:spcPts val="0"/>
              </a:spcAft>
              <a:buNone/>
            </a:pPr>
            <a:r>
              <a:rPr b="1" lang="en-US" sz="1100">
                <a:latin typeface="Arial"/>
                <a:ea typeface="Arial"/>
                <a:cs typeface="Arial"/>
                <a:sym typeface="Arial"/>
              </a:rPr>
              <a:t>Pelaksanaan</a:t>
            </a:r>
            <a:endParaRPr sz="1100">
              <a:latin typeface="Arial"/>
              <a:ea typeface="Arial"/>
              <a:cs typeface="Arial"/>
              <a:sym typeface="Arial"/>
            </a:endParaRPr>
          </a:p>
          <a:p>
            <a:pPr indent="0" lvl="0" marL="12700" marR="5080" rtl="0" algn="l">
              <a:lnSpc>
                <a:spcPct val="114999"/>
              </a:lnSpc>
              <a:spcBef>
                <a:spcPts val="25"/>
              </a:spcBef>
              <a:spcAft>
                <a:spcPts val="0"/>
              </a:spcAft>
              <a:buNone/>
            </a:pPr>
            <a:r>
              <a:rPr lang="en-US" sz="1000">
                <a:latin typeface="Arial"/>
                <a:ea typeface="Arial"/>
                <a:cs typeface="Arial"/>
                <a:sym typeface="Arial"/>
              </a:rPr>
              <a:t>- Guru memulai projek dengan sesi tanya jawab mengenai apa yang  telah peserta didik ketahui mengenai perubahan iklim. Beberapa  pertanyaan pemantik yang bisa dipakai:</a:t>
            </a:r>
            <a:endParaRPr sz="1000">
              <a:latin typeface="Arial"/>
              <a:ea typeface="Arial"/>
              <a:cs typeface="Arial"/>
              <a:sym typeface="Arial"/>
            </a:endParaRPr>
          </a:p>
        </p:txBody>
      </p:sp>
      <p:sp>
        <p:nvSpPr>
          <p:cNvPr id="154" name="Google Shape;154;p12"/>
          <p:cNvSpPr txBox="1"/>
          <p:nvPr/>
        </p:nvSpPr>
        <p:spPr>
          <a:xfrm>
            <a:off x="2175845" y="1970068"/>
            <a:ext cx="131445"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00">
                <a:latin typeface="Arial"/>
                <a:ea typeface="Arial"/>
                <a:cs typeface="Arial"/>
                <a:sym typeface="Arial"/>
              </a:rPr>
              <a:t>a.</a:t>
            </a:r>
            <a:endParaRPr sz="1000">
              <a:latin typeface="Arial"/>
              <a:ea typeface="Arial"/>
              <a:cs typeface="Arial"/>
              <a:sym typeface="Arial"/>
            </a:endParaRPr>
          </a:p>
        </p:txBody>
      </p:sp>
      <p:sp>
        <p:nvSpPr>
          <p:cNvPr id="155" name="Google Shape;155;p12"/>
          <p:cNvSpPr txBox="1"/>
          <p:nvPr/>
        </p:nvSpPr>
        <p:spPr>
          <a:xfrm>
            <a:off x="2175845" y="2297727"/>
            <a:ext cx="131445" cy="375920"/>
          </a:xfrm>
          <a:prstGeom prst="rect">
            <a:avLst/>
          </a:prstGeom>
          <a:noFill/>
          <a:ln>
            <a:noFill/>
          </a:ln>
        </p:spPr>
        <p:txBody>
          <a:bodyPr anchorCtr="0" anchor="t" bIns="0" lIns="0" spcFirstLastPara="1" rIns="0" wrap="square" tIns="35550">
            <a:spAutoFit/>
          </a:bodyPr>
          <a:lstStyle/>
          <a:p>
            <a:pPr indent="0" lvl="0" marL="12700" marR="0" rtl="0" algn="l">
              <a:lnSpc>
                <a:spcPct val="100000"/>
              </a:lnSpc>
              <a:spcBef>
                <a:spcPts val="0"/>
              </a:spcBef>
              <a:spcAft>
                <a:spcPts val="0"/>
              </a:spcAft>
              <a:buNone/>
            </a:pPr>
            <a:r>
              <a:rPr lang="en-US" sz="1000">
                <a:latin typeface="Arial"/>
                <a:ea typeface="Arial"/>
                <a:cs typeface="Arial"/>
                <a:sym typeface="Arial"/>
              </a:rPr>
              <a:t>b.</a:t>
            </a:r>
            <a:endParaRPr sz="1000">
              <a:latin typeface="Arial"/>
              <a:ea typeface="Arial"/>
              <a:cs typeface="Arial"/>
              <a:sym typeface="Arial"/>
            </a:endParaRPr>
          </a:p>
          <a:p>
            <a:pPr indent="0" lvl="0" marL="12700" marR="0" rtl="0" algn="l">
              <a:lnSpc>
                <a:spcPct val="100000"/>
              </a:lnSpc>
              <a:spcBef>
                <a:spcPts val="180"/>
              </a:spcBef>
              <a:spcAft>
                <a:spcPts val="0"/>
              </a:spcAft>
              <a:buNone/>
            </a:pPr>
            <a:r>
              <a:rPr lang="en-US" sz="1000">
                <a:latin typeface="Arial"/>
                <a:ea typeface="Arial"/>
                <a:cs typeface="Arial"/>
                <a:sym typeface="Arial"/>
              </a:rPr>
              <a:t>c.</a:t>
            </a:r>
            <a:endParaRPr sz="1000">
              <a:latin typeface="Arial"/>
              <a:ea typeface="Arial"/>
              <a:cs typeface="Arial"/>
              <a:sym typeface="Arial"/>
            </a:endParaRPr>
          </a:p>
        </p:txBody>
      </p:sp>
      <p:sp>
        <p:nvSpPr>
          <p:cNvPr id="156" name="Google Shape;156;p12"/>
          <p:cNvSpPr txBox="1"/>
          <p:nvPr/>
        </p:nvSpPr>
        <p:spPr>
          <a:xfrm>
            <a:off x="2404444" y="1947208"/>
            <a:ext cx="3376295" cy="901700"/>
          </a:xfrm>
          <a:prstGeom prst="rect">
            <a:avLst/>
          </a:prstGeom>
          <a:noFill/>
          <a:ln>
            <a:noFill/>
          </a:ln>
        </p:spPr>
        <p:txBody>
          <a:bodyPr anchorCtr="0" anchor="t" bIns="0" lIns="0" spcFirstLastPara="1" rIns="0" wrap="square" tIns="12700">
            <a:spAutoFit/>
          </a:bodyPr>
          <a:lstStyle/>
          <a:p>
            <a:pPr indent="228600" lvl="0" marL="12700" marR="5080" rtl="0" algn="l">
              <a:lnSpc>
                <a:spcPct val="114999"/>
              </a:lnSpc>
              <a:spcBef>
                <a:spcPts val="0"/>
              </a:spcBef>
              <a:spcAft>
                <a:spcPts val="0"/>
              </a:spcAft>
              <a:buNone/>
            </a:pPr>
            <a:r>
              <a:rPr lang="en-US" sz="1000">
                <a:latin typeface="Arial"/>
                <a:ea typeface="Arial"/>
                <a:cs typeface="Arial"/>
                <a:sym typeface="Arial"/>
              </a:rPr>
              <a:t>Apa tanda terjadinya perubahan iklim yang dapat dilihat  atau dirasakan?</a:t>
            </a:r>
            <a:endParaRPr sz="1000">
              <a:latin typeface="Arial"/>
              <a:ea typeface="Arial"/>
              <a:cs typeface="Arial"/>
              <a:sym typeface="Arial"/>
            </a:endParaRPr>
          </a:p>
          <a:p>
            <a:pPr indent="0" lvl="0" marL="240665" marR="0" rtl="0" algn="l">
              <a:lnSpc>
                <a:spcPct val="100000"/>
              </a:lnSpc>
              <a:spcBef>
                <a:spcPts val="180"/>
              </a:spcBef>
              <a:spcAft>
                <a:spcPts val="0"/>
              </a:spcAft>
              <a:buNone/>
            </a:pPr>
            <a:r>
              <a:rPr lang="en-US" sz="1000">
                <a:latin typeface="Arial"/>
                <a:ea typeface="Arial"/>
                <a:cs typeface="Arial"/>
                <a:sym typeface="Arial"/>
              </a:rPr>
              <a:t>Apa saja sumber- sumber penyebab perubahan iklim?</a:t>
            </a:r>
            <a:endParaRPr sz="1000">
              <a:latin typeface="Arial"/>
              <a:ea typeface="Arial"/>
              <a:cs typeface="Arial"/>
              <a:sym typeface="Arial"/>
            </a:endParaRPr>
          </a:p>
          <a:p>
            <a:pPr indent="228600" lvl="0" marL="12700" marR="412750" rtl="0" algn="l">
              <a:lnSpc>
                <a:spcPct val="114999"/>
              </a:lnSpc>
              <a:spcBef>
                <a:spcPts val="0"/>
              </a:spcBef>
              <a:spcAft>
                <a:spcPts val="0"/>
              </a:spcAft>
              <a:buNone/>
            </a:pPr>
            <a:r>
              <a:rPr lang="en-US" sz="1000">
                <a:latin typeface="Arial"/>
                <a:ea typeface="Arial"/>
                <a:cs typeface="Arial"/>
                <a:sym typeface="Arial"/>
              </a:rPr>
              <a:t>Apa dampak yang terjadi dari perubahan iklim di  lingkungan sekitar?</a:t>
            </a:r>
            <a:endParaRPr sz="1000">
              <a:latin typeface="Arial"/>
              <a:ea typeface="Arial"/>
              <a:cs typeface="Arial"/>
              <a:sym typeface="Arial"/>
            </a:endParaRPr>
          </a:p>
        </p:txBody>
      </p:sp>
      <p:sp>
        <p:nvSpPr>
          <p:cNvPr id="157" name="Google Shape;157;p12"/>
          <p:cNvSpPr txBox="1"/>
          <p:nvPr/>
        </p:nvSpPr>
        <p:spPr>
          <a:xfrm>
            <a:off x="1718646" y="2823506"/>
            <a:ext cx="3700779" cy="375920"/>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lang="en-US" sz="1000">
                <a:latin typeface="Arial"/>
                <a:ea typeface="Arial"/>
                <a:cs typeface="Arial"/>
                <a:sym typeface="Arial"/>
              </a:rPr>
              <a:t>- Guru memberikan artikel kepada peserta didik untuk dibaca dan  meminta peserta didik untuk menulis intisarinya.</a:t>
            </a:r>
            <a:endParaRPr sz="1000">
              <a:latin typeface="Arial"/>
              <a:ea typeface="Arial"/>
              <a:cs typeface="Arial"/>
              <a:sym typeface="Arial"/>
            </a:endParaRPr>
          </a:p>
        </p:txBody>
      </p:sp>
      <p:sp>
        <p:nvSpPr>
          <p:cNvPr id="158" name="Google Shape;158;p12"/>
          <p:cNvSpPr txBox="1"/>
          <p:nvPr/>
        </p:nvSpPr>
        <p:spPr>
          <a:xfrm>
            <a:off x="1718646" y="3343417"/>
            <a:ext cx="4060190" cy="1100455"/>
          </a:xfrm>
          <a:prstGeom prst="rect">
            <a:avLst/>
          </a:prstGeom>
          <a:noFill/>
          <a:ln>
            <a:noFill/>
          </a:ln>
        </p:spPr>
        <p:txBody>
          <a:bodyPr anchorCtr="0" anchor="t" bIns="0" lIns="0" spcFirstLastPara="1" rIns="0" wrap="square" tIns="40625">
            <a:spAutoFit/>
          </a:bodyPr>
          <a:lstStyle/>
          <a:p>
            <a:pPr indent="0" lvl="0" marL="12700" marR="0" rtl="0" algn="l">
              <a:lnSpc>
                <a:spcPct val="100000"/>
              </a:lnSpc>
              <a:spcBef>
                <a:spcPts val="0"/>
              </a:spcBef>
              <a:spcAft>
                <a:spcPts val="0"/>
              </a:spcAft>
              <a:buNone/>
            </a:pPr>
            <a:r>
              <a:rPr b="1" lang="en-US" sz="1100">
                <a:latin typeface="Arial"/>
                <a:ea typeface="Arial"/>
                <a:cs typeface="Arial"/>
                <a:sym typeface="Arial"/>
              </a:rPr>
              <a:t>Tugas mandiri</a:t>
            </a:r>
            <a:endParaRPr sz="1100">
              <a:latin typeface="Arial"/>
              <a:ea typeface="Arial"/>
              <a:cs typeface="Arial"/>
              <a:sym typeface="Arial"/>
            </a:endParaRPr>
          </a:p>
          <a:p>
            <a:pPr indent="0" lvl="0" marL="12700" marR="5080" rtl="0" algn="l">
              <a:lnSpc>
                <a:spcPct val="114999"/>
              </a:lnSpc>
              <a:spcBef>
                <a:spcPts val="25"/>
              </a:spcBef>
              <a:spcAft>
                <a:spcPts val="0"/>
              </a:spcAft>
              <a:buNone/>
            </a:pPr>
            <a:r>
              <a:rPr lang="en-US" sz="1000">
                <a:latin typeface="Arial"/>
                <a:ea typeface="Arial"/>
                <a:cs typeface="Arial"/>
                <a:sym typeface="Arial"/>
              </a:rPr>
              <a:t>Peserta didik diminta untuk mencatat dan membandingkan miskonsepsi  dan realita yang terjadi mengenai perubahan iklim Peserta didik  kemudian menuliskan apa yang mereka pikirkan mengenai perubahan  iklim setelah membaca dan hasil dari riset mereka mengenai fakta  perubahan iklim.</a:t>
            </a:r>
            <a:endParaRPr sz="1000">
              <a:latin typeface="Arial"/>
              <a:ea typeface="Arial"/>
              <a:cs typeface="Arial"/>
              <a:sym typeface="Arial"/>
            </a:endParaRPr>
          </a:p>
        </p:txBody>
      </p:sp>
      <p:sp>
        <p:nvSpPr>
          <p:cNvPr id="159" name="Google Shape;159;p12"/>
          <p:cNvSpPr txBox="1"/>
          <p:nvPr/>
        </p:nvSpPr>
        <p:spPr>
          <a:xfrm>
            <a:off x="5987962" y="100174"/>
            <a:ext cx="3042285" cy="219202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725" marR="0" rtl="0" algn="l">
              <a:lnSpc>
                <a:spcPct val="100000"/>
              </a:lnSpc>
              <a:spcBef>
                <a:spcPts val="0"/>
              </a:spcBef>
              <a:spcAft>
                <a:spcPts val="0"/>
              </a:spcAft>
              <a:buNone/>
            </a:pPr>
            <a:r>
              <a:rPr b="1" lang="en-US" sz="1200">
                <a:latin typeface="Arial"/>
                <a:ea typeface="Arial"/>
                <a:cs typeface="Arial"/>
                <a:sym typeface="Arial"/>
              </a:rPr>
              <a:t>Tips</a:t>
            </a:r>
            <a:endParaRPr sz="1200">
              <a:latin typeface="Arial"/>
              <a:ea typeface="Arial"/>
              <a:cs typeface="Arial"/>
              <a:sym typeface="Arial"/>
            </a:endParaRPr>
          </a:p>
          <a:p>
            <a:pPr indent="-69850" lvl="0" marL="85725" marR="114935" rtl="0" algn="l">
              <a:lnSpc>
                <a:spcPct val="114999"/>
              </a:lnSpc>
              <a:spcBef>
                <a:spcPts val="20"/>
              </a:spcBef>
              <a:spcAft>
                <a:spcPts val="0"/>
              </a:spcAft>
              <a:buSzPts val="1100"/>
              <a:buFont typeface="Arial"/>
              <a:buChar char="-"/>
            </a:pPr>
            <a:r>
              <a:rPr lang="en-US" sz="1100">
                <a:latin typeface="Arial"/>
                <a:ea typeface="Arial"/>
                <a:cs typeface="Arial"/>
                <a:sym typeface="Arial"/>
              </a:rPr>
              <a:t>Guru dapat mencari artikel yang membahas  tentang yang terjadi di dekat sekolah, lebih  baik mencari artikel yang membahas isu yang  terjadi di Indonesia.</a:t>
            </a:r>
            <a:endParaRPr sz="1100">
              <a:latin typeface="Arial"/>
              <a:ea typeface="Arial"/>
              <a:cs typeface="Arial"/>
              <a:sym typeface="Arial"/>
            </a:endParaRPr>
          </a:p>
          <a:p>
            <a:pPr indent="-69850" lvl="0" marL="85725" marR="114935" rtl="0" algn="l">
              <a:lnSpc>
                <a:spcPct val="100000"/>
              </a:lnSpc>
              <a:spcBef>
                <a:spcPts val="200"/>
              </a:spcBef>
              <a:spcAft>
                <a:spcPts val="0"/>
              </a:spcAft>
              <a:buSzPts val="1100"/>
              <a:buFont typeface="Arial"/>
              <a:buChar char="-"/>
            </a:pPr>
            <a:r>
              <a:rPr lang="en-US" sz="1100">
                <a:latin typeface="Arial"/>
                <a:ea typeface="Arial"/>
                <a:cs typeface="Arial"/>
                <a:sym typeface="Arial"/>
              </a:rPr>
              <a:t>Guru bisa memberikan beberapa contoh  skeptis mengenai perubahan iklim seperti:  beberapa ilmuwan tidak setuju bahwa bumi  semakin panas atau es yang meleleh di kutub  tidak ada efeknya di Negara 2 musim seperti  di Indonesia.</a:t>
            </a:r>
            <a:endParaRPr sz="1100">
              <a:latin typeface="Arial"/>
              <a:ea typeface="Arial"/>
              <a:cs typeface="Arial"/>
              <a:sym typeface="Arial"/>
            </a:endParaRPr>
          </a:p>
        </p:txBody>
      </p:sp>
      <p:sp>
        <p:nvSpPr>
          <p:cNvPr id="160" name="Google Shape;160;p12"/>
          <p:cNvSpPr txBox="1"/>
          <p:nvPr/>
        </p:nvSpPr>
        <p:spPr>
          <a:xfrm>
            <a:off x="5987962" y="2520569"/>
            <a:ext cx="3042285" cy="2401570"/>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725" marR="107950" rtl="0" algn="l">
              <a:lnSpc>
                <a:spcPct val="100000"/>
              </a:lnSpc>
              <a:spcBef>
                <a:spcPts val="0"/>
              </a:spcBef>
              <a:spcAft>
                <a:spcPts val="0"/>
              </a:spcAft>
              <a:buNone/>
            </a:pPr>
            <a:r>
              <a:rPr b="1" lang="en-US" sz="1200">
                <a:latin typeface="Arial"/>
                <a:ea typeface="Arial"/>
                <a:cs typeface="Arial"/>
                <a:sym typeface="Arial"/>
              </a:rPr>
              <a:t>Referensi artikel:  </a:t>
            </a:r>
            <a:r>
              <a:rPr lang="en-US" sz="1100" u="sng">
                <a:solidFill>
                  <a:srgbClr val="1154CC"/>
                </a:solidFill>
                <a:latin typeface="Caladea"/>
                <a:ea typeface="Caladea"/>
                <a:cs typeface="Caladea"/>
                <a:sym typeface="Caladea"/>
                <a:hlinkClick r:id="rId3">
                  <a:extLst>
                    <a:ext uri="{A12FA001-AC4F-418D-AE19-62706E023703}">
                      <ahyp:hlinkClr val="tx"/>
                    </a:ext>
                  </a:extLst>
                </a:hlinkClick>
              </a:rPr>
              <a:t>https://www.kompas.com/tag/dampak-peruba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4">
                  <a:extLst>
                    <a:ext uri="{A12FA001-AC4F-418D-AE19-62706E023703}">
                      <ahyp:hlinkClr val="tx"/>
                    </a:ext>
                  </a:extLst>
                </a:hlinkClick>
              </a:rPr>
              <a:t>han-iklim</a:t>
            </a:r>
            <a:endParaRPr sz="1100">
              <a:latin typeface="Caladea"/>
              <a:ea typeface="Caladea"/>
              <a:cs typeface="Caladea"/>
              <a:sym typeface="Caladea"/>
            </a:endParaRPr>
          </a:p>
          <a:p>
            <a:pPr indent="0" lvl="0" marL="85725" marR="118745" rtl="0" algn="just">
              <a:lnSpc>
                <a:spcPct val="100000"/>
              </a:lnSpc>
              <a:spcBef>
                <a:spcPts val="5"/>
              </a:spcBef>
              <a:spcAft>
                <a:spcPts val="0"/>
              </a:spcAft>
              <a:buNone/>
            </a:pPr>
            <a:r>
              <a:rPr lang="en-US" sz="1100" u="sng">
                <a:solidFill>
                  <a:srgbClr val="1154CC"/>
                </a:solidFill>
                <a:latin typeface="Caladea"/>
                <a:ea typeface="Caladea"/>
                <a:cs typeface="Caladea"/>
                <a:sym typeface="Caladea"/>
                <a:hlinkClick r:id="rId5">
                  <a:extLst>
                    <a:ext uri="{A12FA001-AC4F-418D-AE19-62706E023703}">
                      <ahyp:hlinkClr val="tx"/>
                    </a:ext>
                  </a:extLst>
                </a:hlinkClick>
              </a:rPr>
              <a:t>https://www.dw.com/id/menyorot-ancaman-p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6">
                  <a:extLst>
                    <a:ext uri="{A12FA001-AC4F-418D-AE19-62706E023703}">
                      <ahyp:hlinkClr val="tx"/>
                    </a:ext>
                  </a:extLst>
                </a:hlinkClick>
              </a:rPr>
              <a:t>erubahan-iklim-di-tengah-pandemi/a-5509100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7">
                  <a:extLst>
                    <a:ext uri="{A12FA001-AC4F-418D-AE19-62706E023703}">
                      <ahyp:hlinkClr val="tx"/>
                    </a:ext>
                  </a:extLst>
                </a:hlinkClick>
              </a:rPr>
              <a:t>2</a:t>
            </a:r>
            <a:endParaRPr sz="1100">
              <a:latin typeface="Caladea"/>
              <a:ea typeface="Caladea"/>
              <a:cs typeface="Caladea"/>
              <a:sym typeface="Caladea"/>
            </a:endParaRPr>
          </a:p>
          <a:p>
            <a:pPr indent="0" lvl="0" marL="85725" marR="114935"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8">
                  <a:extLst>
                    <a:ext uri="{A12FA001-AC4F-418D-AE19-62706E023703}">
                      <ahyp:hlinkClr val="tx"/>
                    </a:ext>
                  </a:extLst>
                </a:hlinkClick>
              </a:rPr>
              <a:t>https://teknologi.bisnis.com/read/20201027/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9">
                  <a:extLst>
                    <a:ext uri="{A12FA001-AC4F-418D-AE19-62706E023703}">
                      <ahyp:hlinkClr val="tx"/>
                    </a:ext>
                  </a:extLst>
                </a:hlinkClick>
              </a:rPr>
              <a:t>84/1310532/indonesia-alami-perubahan-iklim</a:t>
            </a:r>
            <a:endParaRPr sz="1100">
              <a:latin typeface="Caladea"/>
              <a:ea typeface="Caladea"/>
              <a:cs typeface="Caladea"/>
              <a:sym typeface="Caladea"/>
            </a:endParaRPr>
          </a:p>
          <a:p>
            <a:pPr indent="0" lvl="0" marL="85725" marR="140335"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10">
                  <a:extLst>
                    <a:ext uri="{A12FA001-AC4F-418D-AE19-62706E023703}">
                      <ahyp:hlinkClr val="tx"/>
                    </a:ext>
                  </a:extLst>
                </a:hlinkClick>
              </a:rPr>
              <a:t>-ekstrem-di-september-2020#:~:text=10%2F2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1">
                  <a:extLst>
                    <a:ext uri="{A12FA001-AC4F-418D-AE19-62706E023703}">
                      <ahyp:hlinkClr val="tx"/>
                    </a:ext>
                  </a:extLst>
                </a:hlinkClick>
              </a:rPr>
              <a:t>020</a:t>
            </a:r>
            <a:r>
              <a:rPr lang="en-US" sz="1100">
                <a:latin typeface="Caladea"/>
                <a:ea typeface="Caladea"/>
                <a:cs typeface="Caladea"/>
                <a:sym typeface="Caladea"/>
              </a:rPr>
              <a:t>)</a:t>
            </a:r>
            <a:endParaRPr sz="1100">
              <a:latin typeface="Caladea"/>
              <a:ea typeface="Caladea"/>
              <a:cs typeface="Caladea"/>
              <a:sym typeface="Caladea"/>
            </a:endParaRPr>
          </a:p>
          <a:p>
            <a:pPr indent="0" lvl="0" marL="85725" marR="116204" rtl="0" algn="just">
              <a:lnSpc>
                <a:spcPct val="100000"/>
              </a:lnSpc>
              <a:spcBef>
                <a:spcPts val="0"/>
              </a:spcBef>
              <a:spcAft>
                <a:spcPts val="0"/>
              </a:spcAft>
              <a:buNone/>
            </a:pPr>
            <a:r>
              <a:rPr lang="en-US" sz="1100" u="sng">
                <a:solidFill>
                  <a:srgbClr val="1154CC"/>
                </a:solidFill>
                <a:latin typeface="Caladea"/>
                <a:ea typeface="Caladea"/>
                <a:cs typeface="Caladea"/>
                <a:sym typeface="Caladea"/>
                <a:hlinkClick r:id="rId12">
                  <a:extLst>
                    <a:ext uri="{A12FA001-AC4F-418D-AE19-62706E023703}">
                      <ahyp:hlinkClr val="tx"/>
                    </a:ext>
                  </a:extLst>
                </a:hlinkClick>
              </a:rPr>
              <a:t>https://www.cnnindonesia.com/teknologi/202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3">
                  <a:extLst>
                    <a:ext uri="{A12FA001-AC4F-418D-AE19-62706E023703}">
                      <ahyp:hlinkClr val="tx"/>
                    </a:ext>
                  </a:extLst>
                </a:hlinkClick>
              </a:rPr>
              <a:t>01022163018-199-561642/bmkg-ungkap-mas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4">
                  <a:extLst>
                    <a:ext uri="{A12FA001-AC4F-418D-AE19-62706E023703}">
                      <ahyp:hlinkClr val="tx"/>
                    </a:ext>
                  </a:extLst>
                </a:hlinkClick>
              </a:rPr>
              <a:t>a-masa-kritis-perubahan-iklim-dunia</a:t>
            </a:r>
            <a:endParaRPr sz="1100">
              <a:latin typeface="Caladea"/>
              <a:ea typeface="Caladea"/>
              <a:cs typeface="Caladea"/>
              <a:sym typeface="Calade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nvSpPr>
        <p:spPr>
          <a:xfrm>
            <a:off x="383506" y="3237417"/>
            <a:ext cx="1189990" cy="1517650"/>
          </a:xfrm>
          <a:prstGeom prst="rect">
            <a:avLst/>
          </a:prstGeom>
          <a:noFill/>
          <a:ln>
            <a:noFill/>
          </a:ln>
        </p:spPr>
        <p:txBody>
          <a:bodyPr anchorCtr="0" anchor="t" bIns="0" lIns="0" spcFirstLastPara="1" rIns="0" wrap="square" tIns="12700">
            <a:spAutoFit/>
          </a:bodyPr>
          <a:lstStyle/>
          <a:p>
            <a:pPr indent="227329" lvl="0" marL="518794" marR="5080" rtl="0" algn="r">
              <a:lnSpc>
                <a:spcPct val="114999"/>
              </a:lnSpc>
              <a:spcBef>
                <a:spcPts val="0"/>
              </a:spcBef>
              <a:spcAft>
                <a:spcPts val="0"/>
              </a:spcAft>
              <a:buNone/>
            </a:pPr>
            <a:r>
              <a:rPr lang="en-US" sz="1100">
                <a:latin typeface="Arial"/>
                <a:ea typeface="Arial"/>
                <a:cs typeface="Arial"/>
                <a:sym typeface="Arial"/>
              </a:rPr>
              <a:t>Waktu:  2 JP tugas</a:t>
            </a:r>
            <a:endParaRPr sz="1100">
              <a:latin typeface="Arial"/>
              <a:ea typeface="Arial"/>
              <a:cs typeface="Arial"/>
              <a:sym typeface="Arial"/>
            </a:endParaRPr>
          </a:p>
          <a:p>
            <a:pPr indent="-31115" lvl="0" marL="43180" marR="5080" rtl="0" algn="r">
              <a:lnSpc>
                <a:spcPct val="114999"/>
              </a:lnSpc>
              <a:spcBef>
                <a:spcPts val="0"/>
              </a:spcBef>
              <a:spcAft>
                <a:spcPts val="0"/>
              </a:spcAft>
              <a:buNone/>
            </a:pPr>
            <a:r>
              <a:rPr lang="en-US" sz="1100">
                <a:latin typeface="Arial"/>
                <a:ea typeface="Arial"/>
                <a:cs typeface="Arial"/>
                <a:sym typeface="Arial"/>
              </a:rPr>
              <a:t>mandiri(Total 3 JP)  Bahan: Artikel dan</a:t>
            </a:r>
            <a:endParaRPr sz="1100">
              <a:latin typeface="Arial"/>
              <a:ea typeface="Arial"/>
              <a:cs typeface="Arial"/>
              <a:sym typeface="Arial"/>
            </a:endParaRPr>
          </a:p>
          <a:p>
            <a:pPr indent="318135" lvl="0" marL="346075" marR="5080" rtl="0" algn="just">
              <a:lnSpc>
                <a:spcPct val="105000"/>
              </a:lnSpc>
              <a:spcBef>
                <a:spcPts val="130"/>
              </a:spcBef>
              <a:spcAft>
                <a:spcPts val="0"/>
              </a:spcAft>
              <a:buNone/>
            </a:pPr>
            <a:r>
              <a:rPr lang="en-US" sz="1100">
                <a:latin typeface="Arial"/>
                <a:ea typeface="Arial"/>
                <a:cs typeface="Arial"/>
                <a:sym typeface="Arial"/>
              </a:rPr>
              <a:t>alat tulis  Peran Guru:  fasilitator dan  pendamping</a:t>
            </a:r>
            <a:endParaRPr sz="1100">
              <a:latin typeface="Arial"/>
              <a:ea typeface="Arial"/>
              <a:cs typeface="Arial"/>
              <a:sym typeface="Arial"/>
            </a:endParaRPr>
          </a:p>
        </p:txBody>
      </p:sp>
      <p:sp>
        <p:nvSpPr>
          <p:cNvPr id="166" name="Google Shape;166;p13"/>
          <p:cNvSpPr/>
          <p:nvPr/>
        </p:nvSpPr>
        <p:spPr>
          <a:xfrm>
            <a:off x="1628621" y="217074"/>
            <a:ext cx="4465955" cy="4433570"/>
          </a:xfrm>
          <a:custGeom>
            <a:rect b="b" l="l" r="r" t="t"/>
            <a:pathLst>
              <a:path extrusionOk="0" h="4433570" w="4465955">
                <a:moveTo>
                  <a:pt x="0" y="0"/>
                </a:moveTo>
                <a:lnTo>
                  <a:pt x="4465791" y="0"/>
                </a:lnTo>
                <a:lnTo>
                  <a:pt x="4465791" y="4433091"/>
                </a:lnTo>
                <a:lnTo>
                  <a:pt x="0" y="4433091"/>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7" name="Google Shape;167;p13"/>
          <p:cNvSpPr txBox="1"/>
          <p:nvPr/>
        </p:nvSpPr>
        <p:spPr>
          <a:xfrm>
            <a:off x="1701644" y="257967"/>
            <a:ext cx="4163060" cy="831850"/>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b="1" lang="en-US" sz="1150">
                <a:latin typeface="Arial"/>
                <a:ea typeface="Arial"/>
                <a:cs typeface="Arial"/>
                <a:sym typeface="Arial"/>
              </a:rPr>
              <a:t>Persiapan</a:t>
            </a:r>
            <a:endParaRPr sz="1150">
              <a:latin typeface="Arial"/>
              <a:ea typeface="Arial"/>
              <a:cs typeface="Arial"/>
              <a:sym typeface="Arial"/>
            </a:endParaRPr>
          </a:p>
          <a:p>
            <a:pPr indent="0" lvl="0" marL="12700" marR="5080" rtl="0" algn="just">
              <a:lnSpc>
                <a:spcPct val="114999"/>
              </a:lnSpc>
              <a:spcBef>
                <a:spcPts val="0"/>
              </a:spcBef>
              <a:spcAft>
                <a:spcPts val="0"/>
              </a:spcAft>
              <a:buNone/>
            </a:pPr>
            <a:r>
              <a:rPr lang="en-US" sz="1150">
                <a:latin typeface="Arial"/>
                <a:ea typeface="Arial"/>
                <a:cs typeface="Arial"/>
                <a:sym typeface="Arial"/>
              </a:rPr>
              <a:t>- Guru mengumpulkan artikel atau hasil riset mengenai gas efek  rumah kaca dan relasinya dengan perubahan iklim dan siklus di  bumi.</a:t>
            </a:r>
            <a:endParaRPr sz="1150">
              <a:latin typeface="Arial"/>
              <a:ea typeface="Arial"/>
              <a:cs typeface="Arial"/>
              <a:sym typeface="Arial"/>
            </a:endParaRPr>
          </a:p>
        </p:txBody>
      </p:sp>
      <p:sp>
        <p:nvSpPr>
          <p:cNvPr id="168" name="Google Shape;168;p13"/>
          <p:cNvSpPr txBox="1"/>
          <p:nvPr/>
        </p:nvSpPr>
        <p:spPr>
          <a:xfrm>
            <a:off x="1701644" y="1265711"/>
            <a:ext cx="4195445" cy="831850"/>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b="1" lang="en-US" sz="1150">
                <a:latin typeface="Arial"/>
                <a:ea typeface="Arial"/>
                <a:cs typeface="Arial"/>
                <a:sym typeface="Arial"/>
              </a:rPr>
              <a:t>Pelaksanaan</a:t>
            </a:r>
            <a:endParaRPr sz="1150">
              <a:latin typeface="Arial"/>
              <a:ea typeface="Arial"/>
              <a:cs typeface="Arial"/>
              <a:sym typeface="Arial"/>
            </a:endParaRPr>
          </a:p>
          <a:p>
            <a:pPr indent="0" lvl="0" marL="12700" marR="5080" rtl="0" algn="l">
              <a:lnSpc>
                <a:spcPct val="114999"/>
              </a:lnSpc>
              <a:spcBef>
                <a:spcPts val="0"/>
              </a:spcBef>
              <a:spcAft>
                <a:spcPts val="0"/>
              </a:spcAft>
              <a:buNone/>
            </a:pPr>
            <a:r>
              <a:rPr lang="en-US" sz="1150">
                <a:latin typeface="Arial"/>
                <a:ea typeface="Arial"/>
                <a:cs typeface="Arial"/>
                <a:sym typeface="Arial"/>
              </a:rPr>
              <a:t>- Guru memulai projek dengan sesi tanya jawab mengenai apa  yang telah peserta didik ketahui mengenai gas efek rumah kaca.  Beberapa pertanyaan pemantik yang bisa dipakai:</a:t>
            </a:r>
            <a:endParaRPr sz="1150">
              <a:latin typeface="Arial"/>
              <a:ea typeface="Arial"/>
              <a:cs typeface="Arial"/>
              <a:sym typeface="Arial"/>
            </a:endParaRPr>
          </a:p>
        </p:txBody>
      </p:sp>
      <p:sp>
        <p:nvSpPr>
          <p:cNvPr id="169" name="Google Shape;169;p13"/>
          <p:cNvSpPr txBox="1"/>
          <p:nvPr/>
        </p:nvSpPr>
        <p:spPr>
          <a:xfrm>
            <a:off x="2158843" y="2071905"/>
            <a:ext cx="147320" cy="428625"/>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lang="en-US" sz="1150">
                <a:latin typeface="Arial"/>
                <a:ea typeface="Arial"/>
                <a:cs typeface="Arial"/>
                <a:sym typeface="Arial"/>
              </a:rPr>
              <a:t>a.</a:t>
            </a:r>
            <a:endParaRPr sz="1150">
              <a:latin typeface="Arial"/>
              <a:ea typeface="Arial"/>
              <a:cs typeface="Arial"/>
              <a:sym typeface="Arial"/>
            </a:endParaRPr>
          </a:p>
          <a:p>
            <a:pPr indent="0" lvl="0" marL="12700" marR="0" rtl="0" algn="l">
              <a:lnSpc>
                <a:spcPct val="100000"/>
              </a:lnSpc>
              <a:spcBef>
                <a:spcPts val="204"/>
              </a:spcBef>
              <a:spcAft>
                <a:spcPts val="0"/>
              </a:spcAft>
              <a:buNone/>
            </a:pPr>
            <a:r>
              <a:rPr lang="en-US" sz="1150">
                <a:latin typeface="Arial"/>
                <a:ea typeface="Arial"/>
                <a:cs typeface="Arial"/>
                <a:sym typeface="Arial"/>
              </a:rPr>
              <a:t>b.</a:t>
            </a:r>
            <a:endParaRPr sz="1150">
              <a:latin typeface="Arial"/>
              <a:ea typeface="Arial"/>
              <a:cs typeface="Arial"/>
              <a:sym typeface="Arial"/>
            </a:endParaRPr>
          </a:p>
        </p:txBody>
      </p:sp>
      <p:sp>
        <p:nvSpPr>
          <p:cNvPr id="170" name="Google Shape;170;p13"/>
          <p:cNvSpPr txBox="1"/>
          <p:nvPr/>
        </p:nvSpPr>
        <p:spPr>
          <a:xfrm>
            <a:off x="2158843" y="2702840"/>
            <a:ext cx="139065" cy="2006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150">
                <a:latin typeface="Arial"/>
                <a:ea typeface="Arial"/>
                <a:cs typeface="Arial"/>
                <a:sym typeface="Arial"/>
              </a:rPr>
              <a:t>c.</a:t>
            </a:r>
            <a:endParaRPr sz="1150">
              <a:latin typeface="Arial"/>
              <a:ea typeface="Arial"/>
              <a:cs typeface="Arial"/>
              <a:sym typeface="Arial"/>
            </a:endParaRPr>
          </a:p>
        </p:txBody>
      </p:sp>
      <p:sp>
        <p:nvSpPr>
          <p:cNvPr id="171" name="Google Shape;171;p13"/>
          <p:cNvSpPr txBox="1"/>
          <p:nvPr/>
        </p:nvSpPr>
        <p:spPr>
          <a:xfrm>
            <a:off x="2387442" y="2071905"/>
            <a:ext cx="3540125" cy="831850"/>
          </a:xfrm>
          <a:prstGeom prst="rect">
            <a:avLst/>
          </a:prstGeom>
          <a:noFill/>
          <a:ln>
            <a:noFill/>
          </a:ln>
        </p:spPr>
        <p:txBody>
          <a:bodyPr anchorCtr="0" anchor="t" bIns="0" lIns="0" spcFirstLastPara="1" rIns="0" wrap="square" tIns="38725">
            <a:spAutoFit/>
          </a:bodyPr>
          <a:lstStyle/>
          <a:p>
            <a:pPr indent="0" lvl="0" marL="240665" marR="0" rtl="0" algn="l">
              <a:lnSpc>
                <a:spcPct val="100000"/>
              </a:lnSpc>
              <a:spcBef>
                <a:spcPts val="0"/>
              </a:spcBef>
              <a:spcAft>
                <a:spcPts val="0"/>
              </a:spcAft>
              <a:buNone/>
            </a:pPr>
            <a:r>
              <a:rPr lang="en-US" sz="1150">
                <a:latin typeface="Arial"/>
                <a:ea typeface="Arial"/>
                <a:cs typeface="Arial"/>
                <a:sym typeface="Arial"/>
              </a:rPr>
              <a:t>Apa yang dimaksud dengan gas efek rumah kaca?</a:t>
            </a:r>
            <a:endParaRPr sz="1150">
              <a:latin typeface="Arial"/>
              <a:ea typeface="Arial"/>
              <a:cs typeface="Arial"/>
              <a:sym typeface="Arial"/>
            </a:endParaRPr>
          </a:p>
          <a:p>
            <a:pPr indent="228600" lvl="0" marL="12700" marR="241934" rtl="0" algn="l">
              <a:lnSpc>
                <a:spcPct val="114999"/>
              </a:lnSpc>
              <a:spcBef>
                <a:spcPts val="0"/>
              </a:spcBef>
              <a:spcAft>
                <a:spcPts val="0"/>
              </a:spcAft>
              <a:buNone/>
            </a:pPr>
            <a:r>
              <a:rPr lang="en-US" sz="1150">
                <a:latin typeface="Arial"/>
                <a:ea typeface="Arial"/>
                <a:cs typeface="Arial"/>
                <a:sym typeface="Arial"/>
              </a:rPr>
              <a:t>Apa saja yang termasuk dalam gas efek rumah  kaca?</a:t>
            </a:r>
            <a:endParaRPr sz="1150">
              <a:latin typeface="Arial"/>
              <a:ea typeface="Arial"/>
              <a:cs typeface="Arial"/>
              <a:sym typeface="Arial"/>
            </a:endParaRPr>
          </a:p>
          <a:p>
            <a:pPr indent="0" lvl="0" marL="240665" marR="0" rtl="0" algn="l">
              <a:lnSpc>
                <a:spcPct val="100000"/>
              </a:lnSpc>
              <a:spcBef>
                <a:spcPts val="204"/>
              </a:spcBef>
              <a:spcAft>
                <a:spcPts val="0"/>
              </a:spcAft>
              <a:buNone/>
            </a:pPr>
            <a:r>
              <a:rPr lang="en-US" sz="1150">
                <a:latin typeface="Arial"/>
                <a:ea typeface="Arial"/>
                <a:cs typeface="Arial"/>
                <a:sym typeface="Arial"/>
              </a:rPr>
              <a:t>Apa efek yang diberikan dari gas efek rumah kaca</a:t>
            </a:r>
            <a:endParaRPr sz="1150">
              <a:latin typeface="Arial"/>
              <a:ea typeface="Arial"/>
              <a:cs typeface="Arial"/>
              <a:sym typeface="Arial"/>
            </a:endParaRPr>
          </a:p>
        </p:txBody>
      </p:sp>
      <p:sp>
        <p:nvSpPr>
          <p:cNvPr id="172" name="Google Shape;172;p13"/>
          <p:cNvSpPr txBox="1"/>
          <p:nvPr/>
        </p:nvSpPr>
        <p:spPr>
          <a:xfrm>
            <a:off x="1701644" y="2878099"/>
            <a:ext cx="4251960" cy="428625"/>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lang="en-US" sz="1150">
                <a:latin typeface="Arial"/>
                <a:ea typeface="Arial"/>
                <a:cs typeface="Arial"/>
                <a:sym typeface="Arial"/>
              </a:rPr>
              <a:t>- Guru memberikan artikel kepada peserta didik untuk dibaca dan  meminta siswa untuk menulis intisarinya.</a:t>
            </a:r>
            <a:endParaRPr sz="1150">
              <a:latin typeface="Arial"/>
              <a:ea typeface="Arial"/>
              <a:cs typeface="Arial"/>
              <a:sym typeface="Arial"/>
            </a:endParaRPr>
          </a:p>
        </p:txBody>
      </p:sp>
      <p:sp>
        <p:nvSpPr>
          <p:cNvPr id="173" name="Google Shape;173;p13"/>
          <p:cNvSpPr txBox="1"/>
          <p:nvPr/>
        </p:nvSpPr>
        <p:spPr>
          <a:xfrm>
            <a:off x="1701644" y="3482745"/>
            <a:ext cx="4283710" cy="1235075"/>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b="1" lang="en-US" sz="1150">
                <a:latin typeface="Arial"/>
                <a:ea typeface="Arial"/>
                <a:cs typeface="Arial"/>
                <a:sym typeface="Arial"/>
              </a:rPr>
              <a:t>Tugas mandiri</a:t>
            </a:r>
            <a:endParaRPr sz="1150">
              <a:latin typeface="Arial"/>
              <a:ea typeface="Arial"/>
              <a:cs typeface="Arial"/>
              <a:sym typeface="Arial"/>
            </a:endParaRPr>
          </a:p>
          <a:p>
            <a:pPr indent="0" lvl="0" marL="12700" marR="5080" rtl="0" algn="l">
              <a:lnSpc>
                <a:spcPct val="114999"/>
              </a:lnSpc>
              <a:spcBef>
                <a:spcPts val="0"/>
              </a:spcBef>
              <a:spcAft>
                <a:spcPts val="0"/>
              </a:spcAft>
              <a:buNone/>
            </a:pPr>
            <a:r>
              <a:rPr lang="en-US" sz="1150">
                <a:latin typeface="Arial"/>
                <a:ea typeface="Arial"/>
                <a:cs typeface="Arial"/>
                <a:sym typeface="Arial"/>
              </a:rPr>
              <a:t>Peserta didik diminta untuk mencatat dan menuliskan daftar gas  efek rumah kaca beserta efek yang diberikan masing-masing tipe  gas. Peserta didik kemudian diminta untuk meriset apakah semua  gas efek rumah kaca itu memberikan pengaruh buruk atau baik  serta memberikan penjelasannya.</a:t>
            </a:r>
            <a:endParaRPr sz="1150">
              <a:latin typeface="Arial"/>
              <a:ea typeface="Arial"/>
              <a:cs typeface="Arial"/>
              <a:sym typeface="Arial"/>
            </a:endParaRPr>
          </a:p>
        </p:txBody>
      </p:sp>
      <p:sp>
        <p:nvSpPr>
          <p:cNvPr id="174" name="Google Shape;174;p13"/>
          <p:cNvSpPr txBox="1"/>
          <p:nvPr/>
        </p:nvSpPr>
        <p:spPr>
          <a:xfrm>
            <a:off x="6185212" y="217074"/>
            <a:ext cx="2844800" cy="146431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0" rtl="0" algn="l">
              <a:lnSpc>
                <a:spcPct val="100000"/>
              </a:lnSpc>
              <a:spcBef>
                <a:spcPts val="0"/>
              </a:spcBef>
              <a:spcAft>
                <a:spcPts val="0"/>
              </a:spcAft>
              <a:buNone/>
            </a:pPr>
            <a:r>
              <a:rPr b="1" lang="en-US" sz="1200">
                <a:latin typeface="Arial"/>
                <a:ea typeface="Arial"/>
                <a:cs typeface="Arial"/>
                <a:sym typeface="Arial"/>
              </a:rPr>
              <a:t>Tips</a:t>
            </a:r>
            <a:endParaRPr sz="1200">
              <a:latin typeface="Arial"/>
              <a:ea typeface="Arial"/>
              <a:cs typeface="Arial"/>
              <a:sym typeface="Arial"/>
            </a:endParaRPr>
          </a:p>
          <a:p>
            <a:pPr indent="-69850" lvl="0" marL="85090" marR="254000" rtl="0" algn="l">
              <a:lnSpc>
                <a:spcPct val="114999"/>
              </a:lnSpc>
              <a:spcBef>
                <a:spcPts val="20"/>
              </a:spcBef>
              <a:spcAft>
                <a:spcPts val="0"/>
              </a:spcAft>
              <a:buSzPts val="1100"/>
              <a:buFont typeface="Arial"/>
              <a:buChar char="-"/>
            </a:pPr>
            <a:r>
              <a:rPr lang="en-US" sz="1100">
                <a:latin typeface="Arial"/>
                <a:ea typeface="Arial"/>
                <a:cs typeface="Arial"/>
                <a:sym typeface="Arial"/>
              </a:rPr>
              <a:t>Guru lebih baik mencari artikel yang  membahas isu yang terjadi di Indonesia.</a:t>
            </a:r>
            <a:endParaRPr sz="1100">
              <a:latin typeface="Arial"/>
              <a:ea typeface="Arial"/>
              <a:cs typeface="Arial"/>
              <a:sym typeface="Arial"/>
            </a:endParaRPr>
          </a:p>
          <a:p>
            <a:pPr indent="-69850" lvl="0" marL="85090" marR="167005" rtl="0" algn="l">
              <a:lnSpc>
                <a:spcPct val="100000"/>
              </a:lnSpc>
              <a:spcBef>
                <a:spcPts val="200"/>
              </a:spcBef>
              <a:spcAft>
                <a:spcPts val="0"/>
              </a:spcAft>
              <a:buSzPts val="1100"/>
              <a:buFont typeface="Arial"/>
              <a:buChar char="-"/>
            </a:pPr>
            <a:r>
              <a:rPr lang="en-US" sz="1100">
                <a:latin typeface="Arial"/>
                <a:ea typeface="Arial"/>
                <a:cs typeface="Arial"/>
                <a:sym typeface="Arial"/>
              </a:rPr>
              <a:t>Guru bisa memberikan beberapa contoh  mengenai gas efek rumah kaca yang  dihasilkan pada umumnya seperti asap  kendaraan, kebakaran hutan dll.</a:t>
            </a:r>
            <a:endParaRPr sz="1100">
              <a:latin typeface="Arial"/>
              <a:ea typeface="Arial"/>
              <a:cs typeface="Arial"/>
              <a:sym typeface="Arial"/>
            </a:endParaRPr>
          </a:p>
        </p:txBody>
      </p:sp>
      <p:sp>
        <p:nvSpPr>
          <p:cNvPr id="175" name="Google Shape;175;p13"/>
          <p:cNvSpPr txBox="1"/>
          <p:nvPr/>
        </p:nvSpPr>
        <p:spPr>
          <a:xfrm>
            <a:off x="187324" y="39496"/>
            <a:ext cx="1117600" cy="1497965"/>
          </a:xfrm>
          <a:prstGeom prst="rect">
            <a:avLst/>
          </a:prstGeom>
          <a:noFill/>
          <a:ln>
            <a:noFill/>
          </a:ln>
        </p:spPr>
        <p:txBody>
          <a:bodyPr anchorCtr="0" anchor="t" bIns="0" lIns="0" spcFirstLastPara="1" rIns="0" wrap="square" tIns="12700">
            <a:spAutoFit/>
          </a:bodyPr>
          <a:lstStyle/>
          <a:p>
            <a:pPr indent="-114300" lvl="0" marL="126364" marR="5080" rtl="0" algn="l">
              <a:lnSpc>
                <a:spcPct val="114999"/>
              </a:lnSpc>
              <a:spcBef>
                <a:spcPts val="0"/>
              </a:spcBef>
              <a:spcAft>
                <a:spcPts val="0"/>
              </a:spcAft>
              <a:buNone/>
            </a:pPr>
            <a:r>
              <a:rPr b="1" lang="en-US" sz="1200">
                <a:latin typeface="Caladea"/>
                <a:ea typeface="Caladea"/>
                <a:cs typeface="Caladea"/>
                <a:sym typeface="Caladea"/>
              </a:rPr>
              <a:t>2. Pengenalan  terhadap gas  efek rumah  kaca  (greenhouse  gas) baik atau  buruk?</a:t>
            </a:r>
            <a:endParaRPr sz="1200">
              <a:latin typeface="Caladea"/>
              <a:ea typeface="Caladea"/>
              <a:cs typeface="Caladea"/>
              <a:sym typeface="Caladea"/>
            </a:endParaRPr>
          </a:p>
        </p:txBody>
      </p:sp>
      <p:sp>
        <p:nvSpPr>
          <p:cNvPr id="176" name="Google Shape;176;p13"/>
          <p:cNvSpPr txBox="1"/>
          <p:nvPr/>
        </p:nvSpPr>
        <p:spPr>
          <a:xfrm>
            <a:off x="6184912" y="1872596"/>
            <a:ext cx="2845435" cy="2909570"/>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725" marR="0" rtl="0" algn="l">
              <a:lnSpc>
                <a:spcPct val="100000"/>
              </a:lnSpc>
              <a:spcBef>
                <a:spcPts val="0"/>
              </a:spcBef>
              <a:spcAft>
                <a:spcPts val="0"/>
              </a:spcAft>
              <a:buNone/>
            </a:pPr>
            <a:r>
              <a:rPr b="1" lang="en-US" sz="1200">
                <a:latin typeface="Arial"/>
                <a:ea typeface="Arial"/>
                <a:cs typeface="Arial"/>
                <a:sym typeface="Arial"/>
              </a:rPr>
              <a:t>Referensi:</a:t>
            </a:r>
            <a:endParaRPr sz="1200">
              <a:latin typeface="Arial"/>
              <a:ea typeface="Arial"/>
              <a:cs typeface="Arial"/>
              <a:sym typeface="Arial"/>
            </a:endParaRPr>
          </a:p>
          <a:p>
            <a:pPr indent="0" lvl="0" marL="85725" marR="0" rtl="0" algn="l">
              <a:lnSpc>
                <a:spcPct val="100000"/>
              </a:lnSpc>
              <a:spcBef>
                <a:spcPts val="5"/>
              </a:spcBef>
              <a:spcAft>
                <a:spcPts val="0"/>
              </a:spcAft>
              <a:buNone/>
            </a:pPr>
            <a:r>
              <a:rPr lang="en-US" sz="1100" u="sng">
                <a:solidFill>
                  <a:srgbClr val="1154CC"/>
                </a:solidFill>
                <a:latin typeface="Caladea"/>
                <a:ea typeface="Caladea"/>
                <a:cs typeface="Caladea"/>
                <a:sym typeface="Caladea"/>
                <a:hlinkClick r:id="rId3">
                  <a:extLst>
                    <a:ext uri="{A12FA001-AC4F-418D-AE19-62706E023703}">
                      <ahyp:hlinkClr val="tx"/>
                    </a:ext>
                  </a:extLst>
                </a:hlinkClick>
              </a:rPr>
              <a:t>https://dlhk.jogjaprov.go.id/mengenal-lebih</a:t>
            </a:r>
            <a:endParaRPr sz="1100">
              <a:latin typeface="Caladea"/>
              <a:ea typeface="Caladea"/>
              <a:cs typeface="Caladea"/>
              <a:sym typeface="Caladea"/>
            </a:endParaRPr>
          </a:p>
          <a:p>
            <a:pPr indent="0" lvl="0" marL="85725" marR="11430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4">
                  <a:extLst>
                    <a:ext uri="{A12FA001-AC4F-418D-AE19-62706E023703}">
                      <ahyp:hlinkClr val="tx"/>
                    </a:ext>
                  </a:extLst>
                </a:hlinkClick>
              </a:rPr>
              <a:t>-dekat-gas-rumah-kaca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5">
                  <a:extLst>
                    <a:ext uri="{A12FA001-AC4F-418D-AE19-62706E023703}">
                      <ahyp:hlinkClr val="tx"/>
                    </a:ext>
                  </a:extLst>
                </a:hlinkClick>
              </a:rPr>
              <a:t>https://www.studiobelajar.com/efek-rumah</a:t>
            </a:r>
            <a:endParaRPr sz="1100">
              <a:latin typeface="Caladea"/>
              <a:ea typeface="Caladea"/>
              <a:cs typeface="Caladea"/>
              <a:sym typeface="Caladea"/>
            </a:endParaRPr>
          </a:p>
          <a:p>
            <a:pPr indent="0" lvl="0" marL="85725" marR="113029"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6">
                  <a:extLst>
                    <a:ext uri="{A12FA001-AC4F-418D-AE19-62706E023703}">
                      <ahyp:hlinkClr val="tx"/>
                    </a:ext>
                  </a:extLst>
                </a:hlinkClick>
              </a:rPr>
              <a:t>-kaca/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7">
                  <a:extLst>
                    <a:ext uri="{A12FA001-AC4F-418D-AE19-62706E023703}">
                      <ahyp:hlinkClr val="tx"/>
                    </a:ext>
                  </a:extLst>
                </a:hlinkClick>
              </a:rPr>
              <a:t>https://www.kompas.com/skola/read/201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8">
                  <a:extLst>
                    <a:ext uri="{A12FA001-AC4F-418D-AE19-62706E023703}">
                      <ahyp:hlinkClr val="tx"/>
                    </a:ext>
                  </a:extLst>
                </a:hlinkClick>
              </a:rPr>
              <a:t>9/12/06/155959869/6-gas-rumah-kaca?pa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9">
                  <a:extLst>
                    <a:ext uri="{A12FA001-AC4F-418D-AE19-62706E023703}">
                      <ahyp:hlinkClr val="tx"/>
                    </a:ext>
                  </a:extLst>
                </a:hlinkClick>
              </a:rPr>
              <a:t>ge=all</a:t>
            </a:r>
            <a:endParaRPr sz="1100">
              <a:latin typeface="Caladea"/>
              <a:ea typeface="Caladea"/>
              <a:cs typeface="Caladea"/>
              <a:sym typeface="Caladea"/>
            </a:endParaRPr>
          </a:p>
          <a:p>
            <a:pPr indent="0" lvl="0" marL="85725" marR="98425" rtl="0" algn="just">
              <a:lnSpc>
                <a:spcPct val="100000"/>
              </a:lnSpc>
              <a:spcBef>
                <a:spcPts val="0"/>
              </a:spcBef>
              <a:spcAft>
                <a:spcPts val="0"/>
              </a:spcAft>
              <a:buNone/>
            </a:pPr>
            <a:r>
              <a:rPr lang="en-US" sz="1100" u="sng">
                <a:solidFill>
                  <a:srgbClr val="1154CC"/>
                </a:solidFill>
                <a:latin typeface="Caladea"/>
                <a:ea typeface="Caladea"/>
                <a:cs typeface="Caladea"/>
                <a:sym typeface="Caladea"/>
                <a:hlinkClick r:id="rId10">
                  <a:extLst>
                    <a:ext uri="{A12FA001-AC4F-418D-AE19-62706E023703}">
                      <ahyp:hlinkClr val="tx"/>
                    </a:ext>
                  </a:extLst>
                </a:hlinkClick>
              </a:rPr>
              <a:t>https://kumparan.com/berita-update/efek-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1">
                  <a:extLst>
                    <a:ext uri="{A12FA001-AC4F-418D-AE19-62706E023703}">
                      <ahyp:hlinkClr val="tx"/>
                    </a:ext>
                  </a:extLst>
                </a:hlinkClick>
              </a:rPr>
              <a:t>rumah-kaca-inilah-6-gas-penyebab-global-w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2">
                  <a:extLst>
                    <a:ext uri="{A12FA001-AC4F-418D-AE19-62706E023703}">
                      <ahyp:hlinkClr val="tx"/>
                    </a:ext>
                  </a:extLst>
                </a:hlinkClick>
              </a:rPr>
              <a:t>arming-1uiovmLUuKn#:~:text=Gas%20rum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3">
                  <a:extLst>
                    <a:ext uri="{A12FA001-AC4F-418D-AE19-62706E023703}">
                      <ahyp:hlinkClr val="tx"/>
                    </a:ext>
                  </a:extLst>
                </a:hlinkClick>
              </a:rPr>
              <a:t>ah%20kaca%20memang%20dituding%20s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4">
                  <a:extLst>
                    <a:ext uri="{A12FA001-AC4F-418D-AE19-62706E023703}">
                      <ahyp:hlinkClr val="tx"/>
                    </a:ext>
                  </a:extLst>
                </a:hlinkClick>
              </a:rPr>
              <a:t>ebagai%20penyebab%20dari%20perubaha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5">
                  <a:extLst>
                    <a:ext uri="{A12FA001-AC4F-418D-AE19-62706E023703}">
                      <ahyp:hlinkClr val="tx"/>
                    </a:ext>
                  </a:extLst>
                </a:hlinkClick>
              </a:rPr>
              <a:t>n%20iklim.&amp;text=Gas%20rumah%20kaca%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6">
                  <a:extLst>
                    <a:ext uri="{A12FA001-AC4F-418D-AE19-62706E023703}">
                      <ahyp:hlinkClr val="tx"/>
                    </a:ext>
                  </a:extLst>
                </a:hlinkClick>
              </a:rPr>
              <a:t>20juga%20berfungsi,bisa%20membuat%20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7">
                  <a:extLst>
                    <a:ext uri="{A12FA001-AC4F-418D-AE19-62706E023703}">
                      <ahyp:hlinkClr val="tx"/>
                    </a:ext>
                  </a:extLst>
                </a:hlinkClick>
              </a:rPr>
              <a:t>bumi%20terlalu%20panas</a:t>
            </a:r>
            <a:r>
              <a:rPr lang="en-US" sz="1100">
                <a:latin typeface="Caladea"/>
                <a:ea typeface="Caladea"/>
                <a:cs typeface="Caladea"/>
                <a:sym typeface="Caladea"/>
              </a:rPr>
              <a:t>.</a:t>
            </a:r>
            <a:endParaRPr sz="1100">
              <a:latin typeface="Caladea"/>
              <a:ea typeface="Caladea"/>
              <a:cs typeface="Caladea"/>
              <a:sym typeface="Calade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nvSpPr>
        <p:spPr>
          <a:xfrm>
            <a:off x="398106" y="3533529"/>
            <a:ext cx="1189990" cy="1324610"/>
          </a:xfrm>
          <a:prstGeom prst="rect">
            <a:avLst/>
          </a:prstGeom>
          <a:noFill/>
          <a:ln>
            <a:noFill/>
          </a:ln>
        </p:spPr>
        <p:txBody>
          <a:bodyPr anchorCtr="0" anchor="t" bIns="0" lIns="0" spcFirstLastPara="1" rIns="0" wrap="square" tIns="12700">
            <a:spAutoFit/>
          </a:bodyPr>
          <a:lstStyle/>
          <a:p>
            <a:pPr indent="227329" lvl="0" marL="518794" marR="5080" rtl="0" algn="r">
              <a:lnSpc>
                <a:spcPct val="114999"/>
              </a:lnSpc>
              <a:spcBef>
                <a:spcPts val="0"/>
              </a:spcBef>
              <a:spcAft>
                <a:spcPts val="0"/>
              </a:spcAft>
              <a:buNone/>
            </a:pPr>
            <a:r>
              <a:rPr lang="en-US" sz="1100">
                <a:latin typeface="Arial"/>
                <a:ea typeface="Arial"/>
                <a:cs typeface="Arial"/>
                <a:sym typeface="Arial"/>
              </a:rPr>
              <a:t>Waktu:  2 JP tugas</a:t>
            </a:r>
            <a:endParaRPr sz="1100">
              <a:latin typeface="Arial"/>
              <a:ea typeface="Arial"/>
              <a:cs typeface="Arial"/>
              <a:sym typeface="Arial"/>
            </a:endParaRPr>
          </a:p>
          <a:p>
            <a:pPr indent="-302894" lvl="0" marL="314960" marR="5080" rtl="0" algn="r">
              <a:lnSpc>
                <a:spcPct val="114999"/>
              </a:lnSpc>
              <a:spcBef>
                <a:spcPts val="0"/>
              </a:spcBef>
              <a:spcAft>
                <a:spcPts val="0"/>
              </a:spcAft>
              <a:buNone/>
            </a:pPr>
            <a:r>
              <a:rPr lang="en-US" sz="1100">
                <a:latin typeface="Arial"/>
                <a:ea typeface="Arial"/>
                <a:cs typeface="Arial"/>
                <a:sym typeface="Arial"/>
              </a:rPr>
              <a:t>mandiri(Total 3 JP)  Bahan: Artikel</a:t>
            </a:r>
            <a:endParaRPr sz="1100">
              <a:latin typeface="Arial"/>
              <a:ea typeface="Arial"/>
              <a:cs typeface="Arial"/>
              <a:sym typeface="Arial"/>
            </a:endParaRPr>
          </a:p>
          <a:p>
            <a:pPr indent="69850" lvl="0" marL="346075"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182" name="Google Shape;182;p14"/>
          <p:cNvSpPr/>
          <p:nvPr/>
        </p:nvSpPr>
        <p:spPr>
          <a:xfrm>
            <a:off x="1645621" y="266874"/>
            <a:ext cx="3879215" cy="4636770"/>
          </a:xfrm>
          <a:custGeom>
            <a:rect b="b" l="l" r="r" t="t"/>
            <a:pathLst>
              <a:path extrusionOk="0" h="4636770" w="3879215">
                <a:moveTo>
                  <a:pt x="0" y="0"/>
                </a:moveTo>
                <a:lnTo>
                  <a:pt x="3878992" y="0"/>
                </a:lnTo>
                <a:lnTo>
                  <a:pt x="3878992" y="4636490"/>
                </a:lnTo>
                <a:lnTo>
                  <a:pt x="0" y="46364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3" name="Google Shape;183;p14"/>
          <p:cNvSpPr txBox="1"/>
          <p:nvPr/>
        </p:nvSpPr>
        <p:spPr>
          <a:xfrm>
            <a:off x="1718646" y="307768"/>
            <a:ext cx="3570604" cy="831850"/>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b="1" lang="en-US" sz="1150">
                <a:latin typeface="Arial"/>
                <a:ea typeface="Arial"/>
                <a:cs typeface="Arial"/>
                <a:sym typeface="Arial"/>
              </a:rPr>
              <a:t>Persiapan</a:t>
            </a:r>
            <a:endParaRPr sz="1150">
              <a:latin typeface="Arial"/>
              <a:ea typeface="Arial"/>
              <a:cs typeface="Arial"/>
              <a:sym typeface="Arial"/>
            </a:endParaRPr>
          </a:p>
          <a:p>
            <a:pPr indent="0" lvl="0" marL="12700" marR="5080" rtl="0" algn="l">
              <a:lnSpc>
                <a:spcPct val="114999"/>
              </a:lnSpc>
              <a:spcBef>
                <a:spcPts val="0"/>
              </a:spcBef>
              <a:spcAft>
                <a:spcPts val="0"/>
              </a:spcAft>
              <a:buNone/>
            </a:pPr>
            <a:r>
              <a:rPr lang="en-US" sz="1150">
                <a:latin typeface="Arial"/>
                <a:ea typeface="Arial"/>
                <a:cs typeface="Arial"/>
                <a:sym typeface="Arial"/>
              </a:rPr>
              <a:t>- Guru mengumpulkan artikel atau hasil riset mengenai  jejak karbon (carbon footprint) serta relasinya dengan  perubahan iklim.</a:t>
            </a:r>
            <a:endParaRPr sz="1150">
              <a:latin typeface="Arial"/>
              <a:ea typeface="Arial"/>
              <a:cs typeface="Arial"/>
              <a:sym typeface="Arial"/>
            </a:endParaRPr>
          </a:p>
        </p:txBody>
      </p:sp>
      <p:sp>
        <p:nvSpPr>
          <p:cNvPr id="184" name="Google Shape;184;p14"/>
          <p:cNvSpPr txBox="1"/>
          <p:nvPr/>
        </p:nvSpPr>
        <p:spPr>
          <a:xfrm>
            <a:off x="1718646" y="1315511"/>
            <a:ext cx="3603625" cy="2242820"/>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b="1" lang="en-US" sz="1150">
                <a:latin typeface="Arial"/>
                <a:ea typeface="Arial"/>
                <a:cs typeface="Arial"/>
                <a:sym typeface="Arial"/>
              </a:rPr>
              <a:t>Pelaksanaan</a:t>
            </a:r>
            <a:endParaRPr sz="1150">
              <a:latin typeface="Arial"/>
              <a:ea typeface="Arial"/>
              <a:cs typeface="Arial"/>
              <a:sym typeface="Arial"/>
            </a:endParaRPr>
          </a:p>
          <a:p>
            <a:pPr indent="0" lvl="0" marL="12700" marR="5080" rtl="0" algn="l">
              <a:lnSpc>
                <a:spcPct val="114999"/>
              </a:lnSpc>
              <a:spcBef>
                <a:spcPts val="0"/>
              </a:spcBef>
              <a:spcAft>
                <a:spcPts val="0"/>
              </a:spcAft>
              <a:buNone/>
            </a:pPr>
            <a:r>
              <a:rPr lang="en-US" sz="1150">
                <a:latin typeface="Arial"/>
                <a:ea typeface="Arial"/>
                <a:cs typeface="Arial"/>
                <a:sym typeface="Arial"/>
              </a:rPr>
              <a:t>- Guru memulai projek dengan sesi tanya jawab  mengenai apa yang telah siswa ketahui mengenai jejak  karbon. Beberapa pertanyaan pemantik yang bisa  dipakai:</a:t>
            </a:r>
            <a:endParaRPr sz="1150">
              <a:latin typeface="Arial"/>
              <a:ea typeface="Arial"/>
              <a:cs typeface="Arial"/>
              <a:sym typeface="Arial"/>
            </a:endParaRPr>
          </a:p>
          <a:p>
            <a:pPr indent="-154305" lvl="0" marL="166370" marR="0" rtl="0" algn="l">
              <a:lnSpc>
                <a:spcPct val="100000"/>
              </a:lnSpc>
              <a:spcBef>
                <a:spcPts val="204"/>
              </a:spcBef>
              <a:spcAft>
                <a:spcPts val="0"/>
              </a:spcAft>
              <a:buSzPts val="1150"/>
              <a:buFont typeface="Arial"/>
              <a:buAutoNum type="alphaLcPeriod"/>
            </a:pPr>
            <a:r>
              <a:rPr lang="en-US" sz="1150">
                <a:latin typeface="Arial"/>
                <a:ea typeface="Arial"/>
                <a:cs typeface="Arial"/>
                <a:sym typeface="Arial"/>
              </a:rPr>
              <a:t>Apa yang dimaksud dengan jejak karbon?</a:t>
            </a:r>
            <a:endParaRPr sz="1150">
              <a:latin typeface="Arial"/>
              <a:ea typeface="Arial"/>
              <a:cs typeface="Arial"/>
              <a:sym typeface="Arial"/>
            </a:endParaRPr>
          </a:p>
          <a:p>
            <a:pPr indent="-154305" lvl="0" marL="166370" marR="0" rtl="0" algn="l">
              <a:lnSpc>
                <a:spcPct val="100000"/>
              </a:lnSpc>
              <a:spcBef>
                <a:spcPts val="210"/>
              </a:spcBef>
              <a:spcAft>
                <a:spcPts val="0"/>
              </a:spcAft>
              <a:buSzPts val="1150"/>
              <a:buFont typeface="Arial"/>
              <a:buAutoNum type="alphaLcPeriod"/>
            </a:pPr>
            <a:r>
              <a:rPr lang="en-US" sz="1150">
                <a:latin typeface="Arial"/>
                <a:ea typeface="Arial"/>
                <a:cs typeface="Arial"/>
                <a:sym typeface="Arial"/>
              </a:rPr>
              <a:t>Apa saja contributor jumlah jejak karbon?</a:t>
            </a:r>
            <a:endParaRPr sz="1150">
              <a:latin typeface="Arial"/>
              <a:ea typeface="Arial"/>
              <a:cs typeface="Arial"/>
              <a:sym typeface="Arial"/>
            </a:endParaRPr>
          </a:p>
          <a:p>
            <a:pPr indent="-73025" lvl="0" marL="12700" marR="102870" rtl="0" algn="l">
              <a:lnSpc>
                <a:spcPct val="114999"/>
              </a:lnSpc>
              <a:spcBef>
                <a:spcPts val="0"/>
              </a:spcBef>
              <a:spcAft>
                <a:spcPts val="0"/>
              </a:spcAft>
              <a:buSzPts val="1150"/>
              <a:buFont typeface="Arial"/>
              <a:buChar char="-"/>
            </a:pPr>
            <a:r>
              <a:rPr lang="en-US" sz="1150">
                <a:latin typeface="Arial"/>
                <a:ea typeface="Arial"/>
                <a:cs typeface="Arial"/>
                <a:sym typeface="Arial"/>
              </a:rPr>
              <a:t>Guru memberikan artikel kepada siswa untuk dibaca  dan meminta siswa untuk menulis intisarinya.</a:t>
            </a:r>
            <a:endParaRPr sz="1150">
              <a:latin typeface="Arial"/>
              <a:ea typeface="Arial"/>
              <a:cs typeface="Arial"/>
              <a:sym typeface="Arial"/>
            </a:endParaRPr>
          </a:p>
          <a:p>
            <a:pPr indent="-73025" lvl="0" marL="12700" marR="111125" rtl="0" algn="l">
              <a:lnSpc>
                <a:spcPct val="114999"/>
              </a:lnSpc>
              <a:spcBef>
                <a:spcPts val="0"/>
              </a:spcBef>
              <a:spcAft>
                <a:spcPts val="0"/>
              </a:spcAft>
              <a:buSzPts val="1150"/>
              <a:buFont typeface="Arial"/>
              <a:buChar char="-"/>
            </a:pPr>
            <a:r>
              <a:rPr lang="en-US" sz="1150">
                <a:latin typeface="Arial"/>
                <a:ea typeface="Arial"/>
                <a:cs typeface="Arial"/>
                <a:sym typeface="Arial"/>
              </a:rPr>
              <a:t>Guru mengadakan sesi diskusi dengan para peserta  didik mengenai apa saja yang telah dipelajari.</a:t>
            </a:r>
            <a:endParaRPr sz="1150">
              <a:latin typeface="Arial"/>
              <a:ea typeface="Arial"/>
              <a:cs typeface="Arial"/>
              <a:sym typeface="Arial"/>
            </a:endParaRPr>
          </a:p>
        </p:txBody>
      </p:sp>
      <p:sp>
        <p:nvSpPr>
          <p:cNvPr id="185" name="Google Shape;185;p14"/>
          <p:cNvSpPr txBox="1"/>
          <p:nvPr/>
        </p:nvSpPr>
        <p:spPr>
          <a:xfrm>
            <a:off x="1718646" y="3734094"/>
            <a:ext cx="3576954" cy="1033144"/>
          </a:xfrm>
          <a:prstGeom prst="rect">
            <a:avLst/>
          </a:prstGeom>
          <a:noFill/>
          <a:ln>
            <a:noFill/>
          </a:ln>
        </p:spPr>
        <p:txBody>
          <a:bodyPr anchorCtr="0" anchor="t" bIns="0" lIns="0" spcFirstLastPara="1" rIns="0" wrap="square" tIns="38725">
            <a:spAutoFit/>
          </a:bodyPr>
          <a:lstStyle/>
          <a:p>
            <a:pPr indent="0" lvl="0" marL="12700" marR="0" rtl="0" algn="l">
              <a:lnSpc>
                <a:spcPct val="100000"/>
              </a:lnSpc>
              <a:spcBef>
                <a:spcPts val="0"/>
              </a:spcBef>
              <a:spcAft>
                <a:spcPts val="0"/>
              </a:spcAft>
              <a:buNone/>
            </a:pPr>
            <a:r>
              <a:rPr b="1" lang="en-US" sz="1150">
                <a:latin typeface="Arial"/>
                <a:ea typeface="Arial"/>
                <a:cs typeface="Arial"/>
                <a:sym typeface="Arial"/>
              </a:rPr>
              <a:t>Tugas mandiri</a:t>
            </a:r>
            <a:endParaRPr sz="1150">
              <a:latin typeface="Arial"/>
              <a:ea typeface="Arial"/>
              <a:cs typeface="Arial"/>
              <a:sym typeface="Arial"/>
            </a:endParaRPr>
          </a:p>
          <a:p>
            <a:pPr indent="0" lvl="0" marL="12700" marR="101600" rtl="0" algn="l">
              <a:lnSpc>
                <a:spcPct val="114999"/>
              </a:lnSpc>
              <a:spcBef>
                <a:spcPts val="0"/>
              </a:spcBef>
              <a:spcAft>
                <a:spcPts val="0"/>
              </a:spcAft>
              <a:buNone/>
            </a:pPr>
            <a:r>
              <a:rPr lang="en-US" sz="1150">
                <a:latin typeface="Arial"/>
                <a:ea typeface="Arial"/>
                <a:cs typeface="Arial"/>
                <a:sym typeface="Arial"/>
              </a:rPr>
              <a:t>Peserta didik diminta untuk mencatat dan menuliskan  beberapa faktor penyumbang jumlah jejak karbon.</a:t>
            </a:r>
            <a:endParaRPr sz="1150">
              <a:latin typeface="Arial"/>
              <a:ea typeface="Arial"/>
              <a:cs typeface="Arial"/>
              <a:sym typeface="Arial"/>
            </a:endParaRPr>
          </a:p>
          <a:p>
            <a:pPr indent="0" lvl="0" marL="12700" marR="5080" rtl="0" algn="l">
              <a:lnSpc>
                <a:spcPct val="114999"/>
              </a:lnSpc>
              <a:spcBef>
                <a:spcPts val="0"/>
              </a:spcBef>
              <a:spcAft>
                <a:spcPts val="0"/>
              </a:spcAft>
              <a:buNone/>
            </a:pPr>
            <a:r>
              <a:rPr lang="en-US" sz="1150">
                <a:latin typeface="Arial"/>
                <a:ea typeface="Arial"/>
                <a:cs typeface="Arial"/>
                <a:sym typeface="Arial"/>
              </a:rPr>
              <a:t>Peserta didik diminta untuk menulis hasil riset, apakah  penting untuk mengurangi jumlah jejak karbon?</a:t>
            </a:r>
            <a:endParaRPr sz="1150">
              <a:latin typeface="Arial"/>
              <a:ea typeface="Arial"/>
              <a:cs typeface="Arial"/>
              <a:sym typeface="Arial"/>
            </a:endParaRPr>
          </a:p>
        </p:txBody>
      </p:sp>
      <p:sp>
        <p:nvSpPr>
          <p:cNvPr id="186" name="Google Shape;186;p14"/>
          <p:cNvSpPr txBox="1"/>
          <p:nvPr/>
        </p:nvSpPr>
        <p:spPr>
          <a:xfrm>
            <a:off x="73024" y="39496"/>
            <a:ext cx="1122045" cy="866775"/>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3. Pengenalan  terhadap jejak  karbon (carbon  footprint)</a:t>
            </a:r>
            <a:endParaRPr sz="1200">
              <a:latin typeface="Caladea"/>
              <a:ea typeface="Caladea"/>
              <a:cs typeface="Caladea"/>
              <a:sym typeface="Caladea"/>
            </a:endParaRPr>
          </a:p>
        </p:txBody>
      </p:sp>
      <p:sp>
        <p:nvSpPr>
          <p:cNvPr id="187" name="Google Shape;187;p14"/>
          <p:cNvSpPr txBox="1"/>
          <p:nvPr/>
        </p:nvSpPr>
        <p:spPr>
          <a:xfrm>
            <a:off x="5753088" y="3200393"/>
            <a:ext cx="3257550" cy="1416050"/>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78100">
            <a:spAutoFit/>
          </a:bodyPr>
          <a:lstStyle/>
          <a:p>
            <a:pPr indent="0" lvl="0" marL="85090" marR="0" rtl="0" algn="l">
              <a:lnSpc>
                <a:spcPct val="100000"/>
              </a:lnSpc>
              <a:spcBef>
                <a:spcPts val="0"/>
              </a:spcBef>
              <a:spcAft>
                <a:spcPts val="0"/>
              </a:spcAft>
              <a:buNone/>
            </a:pPr>
            <a:r>
              <a:rPr lang="en-US" sz="1400">
                <a:latin typeface="Trebuchet MS"/>
                <a:ea typeface="Trebuchet MS"/>
                <a:cs typeface="Trebuchet MS"/>
                <a:sym typeface="Trebuchet MS"/>
              </a:rPr>
              <a:t>Referensi</a:t>
            </a:r>
            <a:endParaRPr sz="1400">
              <a:latin typeface="Trebuchet MS"/>
              <a:ea typeface="Trebuchet MS"/>
              <a:cs typeface="Trebuchet MS"/>
              <a:sym typeface="Trebuchet MS"/>
            </a:endParaRPr>
          </a:p>
          <a:p>
            <a:pPr indent="0" lvl="0" marL="85090" marR="146685" rtl="0" algn="l">
              <a:lnSpc>
                <a:spcPct val="100000"/>
              </a:lnSpc>
              <a:spcBef>
                <a:spcPts val="15"/>
              </a:spcBef>
              <a:spcAft>
                <a:spcPts val="0"/>
              </a:spcAft>
              <a:buNone/>
            </a:pPr>
            <a:r>
              <a:rPr lang="en-US" sz="1100" u="sng">
                <a:solidFill>
                  <a:srgbClr val="1154CC"/>
                </a:solidFill>
                <a:latin typeface="Caladea"/>
                <a:ea typeface="Caladea"/>
                <a:cs typeface="Caladea"/>
                <a:sym typeface="Caladea"/>
                <a:hlinkClick r:id="rId3">
                  <a:extLst>
                    <a:ext uri="{A12FA001-AC4F-418D-AE19-62706E023703}">
                      <ahyp:hlinkClr val="tx"/>
                    </a:ext>
                  </a:extLst>
                </a:hlinkClick>
              </a:rPr>
              <a:t>https://zerowaste.id/knowledge/apa-itu-jejak-kar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4">
                  <a:extLst>
                    <a:ext uri="{A12FA001-AC4F-418D-AE19-62706E023703}">
                      <ahyp:hlinkClr val="tx"/>
                    </a:ext>
                  </a:extLst>
                </a:hlinkClick>
              </a:rPr>
              <a:t>bon/</a:t>
            </a:r>
            <a:endParaRPr sz="1100">
              <a:latin typeface="Caladea"/>
              <a:ea typeface="Caladea"/>
              <a:cs typeface="Caladea"/>
              <a:sym typeface="Caladea"/>
            </a:endParaRPr>
          </a:p>
          <a:p>
            <a:pPr indent="0" lvl="0" marL="85090" marR="9017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5">
                  <a:extLst>
                    <a:ext uri="{A12FA001-AC4F-418D-AE19-62706E023703}">
                      <ahyp:hlinkClr val="tx"/>
                    </a:ext>
                  </a:extLst>
                </a:hlinkClick>
              </a:rPr>
              <a:t>https://klasika.kompas.id/baca/apa-itu-jejak-karb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6">
                  <a:extLst>
                    <a:ext uri="{A12FA001-AC4F-418D-AE19-62706E023703}">
                      <ahyp:hlinkClr val="tx"/>
                    </a:ext>
                  </a:extLst>
                </a:hlinkClick>
              </a:rPr>
              <a:t>on-mengapa-perlu-mengurangi/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7">
                  <a:extLst>
                    <a:ext uri="{A12FA001-AC4F-418D-AE19-62706E023703}">
                      <ahyp:hlinkClr val="tx"/>
                    </a:ext>
                  </a:extLst>
                </a:hlinkClick>
              </a:rPr>
              <a:t>http://css.umich.edu/factsheets/carbon-footprint-f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rPr>
              <a:t>actsheet</a:t>
            </a:r>
            <a:endParaRPr sz="1100">
              <a:latin typeface="Caladea"/>
              <a:ea typeface="Caladea"/>
              <a:cs typeface="Caladea"/>
              <a:sym typeface="Caladea"/>
            </a:endParaRPr>
          </a:p>
        </p:txBody>
      </p:sp>
      <p:sp>
        <p:nvSpPr>
          <p:cNvPr id="188" name="Google Shape;188;p14"/>
          <p:cNvSpPr/>
          <p:nvPr/>
        </p:nvSpPr>
        <p:spPr>
          <a:xfrm>
            <a:off x="5634088" y="419274"/>
            <a:ext cx="3495367" cy="1791371"/>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9" name="Google Shape;189;p14"/>
          <p:cNvSpPr txBox="1"/>
          <p:nvPr/>
        </p:nvSpPr>
        <p:spPr>
          <a:xfrm>
            <a:off x="5726215" y="2146219"/>
            <a:ext cx="1464310" cy="48260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None/>
            </a:pPr>
            <a:r>
              <a:rPr lang="en-US" sz="1000">
                <a:latin typeface="Arial"/>
                <a:ea typeface="Arial"/>
                <a:cs typeface="Arial"/>
                <a:sym typeface="Arial"/>
              </a:rPr>
              <a:t>Ilustrasi jejak karbon  </a:t>
            </a:r>
            <a:r>
              <a:rPr lang="en-US" sz="1000" u="sng">
                <a:solidFill>
                  <a:srgbClr val="073662"/>
                </a:solidFill>
                <a:latin typeface="Arial"/>
                <a:ea typeface="Arial"/>
                <a:cs typeface="Arial"/>
                <a:sym typeface="Arial"/>
                <a:hlinkClick r:id="rId9">
                  <a:extLst>
                    <a:ext uri="{A12FA001-AC4F-418D-AE19-62706E023703}">
                      <ahyp:hlinkClr val="tx"/>
                    </a:ext>
                  </a:extLst>
                </a:hlinkClick>
              </a:rPr>
              <a:t>jejak karbon - EVRINASP</a:t>
            </a:r>
            <a:endParaRPr sz="10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nvSpPr>
        <p:spPr>
          <a:xfrm>
            <a:off x="149224" y="115696"/>
            <a:ext cx="1911350" cy="446405"/>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Refleksi awal peserta didik  Asesmen formatif</a:t>
            </a:r>
            <a:endParaRPr sz="1200">
              <a:latin typeface="Caladea"/>
              <a:ea typeface="Caladea"/>
              <a:cs typeface="Caladea"/>
              <a:sym typeface="Caladea"/>
            </a:endParaRPr>
          </a:p>
        </p:txBody>
      </p:sp>
      <p:graphicFrame>
        <p:nvGraphicFramePr>
          <p:cNvPr id="195" name="Google Shape;195;p15"/>
          <p:cNvGraphicFramePr/>
          <p:nvPr/>
        </p:nvGraphicFramePr>
        <p:xfrm>
          <a:off x="76087" y="747935"/>
          <a:ext cx="3000000" cy="3000000"/>
        </p:xfrm>
        <a:graphic>
          <a:graphicData uri="http://schemas.openxmlformats.org/drawingml/2006/table">
            <a:tbl>
              <a:tblPr bandRow="1" firstRow="1">
                <a:noFill/>
                <a:tableStyleId>{9C028CCA-BE52-4362-A780-9FF6EA753609}</a:tableStyleId>
              </a:tblPr>
              <a:tblGrid>
                <a:gridCol w="4952375"/>
                <a:gridCol w="829950"/>
                <a:gridCol w="807725"/>
                <a:gridCol w="805825"/>
                <a:gridCol w="938525"/>
                <a:gridCol w="646425"/>
              </a:tblGrid>
              <a:tr h="396200">
                <a:tc gridSpan="6">
                  <a:txBody>
                    <a:bodyPr/>
                    <a:lstStyle/>
                    <a:p>
                      <a:pPr indent="0" lvl="0" marL="85090" marR="0" rtl="0" algn="l">
                        <a:lnSpc>
                          <a:spcPct val="100000"/>
                        </a:lnSpc>
                        <a:spcBef>
                          <a:spcPts val="0"/>
                        </a:spcBef>
                        <a:spcAft>
                          <a:spcPts val="0"/>
                        </a:spcAft>
                        <a:buNone/>
                      </a:pPr>
                      <a:r>
                        <a:rPr lang="en-US" sz="1100" u="none" cap="none" strike="noStrike">
                          <a:latin typeface="Arial"/>
                          <a:ea typeface="Arial"/>
                          <a:cs typeface="Arial"/>
                          <a:sym typeface="Arial"/>
                        </a:rPr>
                        <a:t>Nama:</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hMerge="1"/>
                <a:tc hMerge="1"/>
                <a:tc hMerge="1"/>
                <a:tc hMerge="1"/>
                <a:tc hMerge="1"/>
              </a:tr>
              <a:tr h="46227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35560" lvl="0" marL="228600" marR="187325" rtl="0" algn="l">
                        <a:lnSpc>
                          <a:spcPct val="100000"/>
                        </a:lnSpc>
                        <a:spcBef>
                          <a:spcPts val="0"/>
                        </a:spcBef>
                        <a:spcAft>
                          <a:spcPts val="0"/>
                        </a:spcAft>
                        <a:buNone/>
                      </a:pPr>
                      <a:r>
                        <a:rPr lang="en-US" sz="1100" u="none" cap="none" strike="noStrike">
                          <a:latin typeface="Arial"/>
                          <a:ea typeface="Arial"/>
                          <a:cs typeface="Arial"/>
                          <a:sym typeface="Arial"/>
                        </a:rPr>
                        <a:t>Sangat  setuju</a:t>
                      </a:r>
                      <a:endParaRPr sz="1100" u="none" cap="none" strike="noStrike">
                        <a:latin typeface="Arial"/>
                        <a:ea typeface="Arial"/>
                        <a:cs typeface="Arial"/>
                        <a:sym typeface="Arial"/>
                      </a:endParaRPr>
                    </a:p>
                  </a:txBody>
                  <a:tcPr marT="51425"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0" lvl="0" marL="205740" marR="0" rtl="0" algn="l">
                        <a:lnSpc>
                          <a:spcPct val="100000"/>
                        </a:lnSpc>
                        <a:spcBef>
                          <a:spcPts val="0"/>
                        </a:spcBef>
                        <a:spcAft>
                          <a:spcPts val="0"/>
                        </a:spcAft>
                        <a:buNone/>
                      </a:pPr>
                      <a:r>
                        <a:rPr lang="en-US" sz="1100" u="none" cap="none" strike="noStrike">
                          <a:latin typeface="Arial"/>
                          <a:ea typeface="Arial"/>
                          <a:cs typeface="Arial"/>
                          <a:sym typeface="Arial"/>
                        </a:rPr>
                        <a:t>Setuju</a:t>
                      </a:r>
                      <a:endParaRPr sz="1100" u="none" cap="none" strike="noStrike">
                        <a:latin typeface="Arial"/>
                        <a:ea typeface="Arial"/>
                        <a:cs typeface="Arial"/>
                        <a:sym typeface="Arial"/>
                      </a:endParaRPr>
                    </a:p>
                  </a:txBody>
                  <a:tcPr marT="51425"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17780" lvl="0" marL="216534" marR="208279" rtl="0" algn="l">
                        <a:lnSpc>
                          <a:spcPct val="100000"/>
                        </a:lnSpc>
                        <a:spcBef>
                          <a:spcPts val="0"/>
                        </a:spcBef>
                        <a:spcAft>
                          <a:spcPts val="0"/>
                        </a:spcAft>
                        <a:buNone/>
                      </a:pPr>
                      <a:r>
                        <a:rPr lang="en-US" sz="1100" u="none" cap="none" strike="noStrike">
                          <a:latin typeface="Arial"/>
                          <a:ea typeface="Arial"/>
                          <a:cs typeface="Arial"/>
                          <a:sym typeface="Arial"/>
                        </a:rPr>
                        <a:t>Tidak  setuju</a:t>
                      </a:r>
                      <a:endParaRPr sz="1100" u="none" cap="none" strike="noStrike">
                        <a:latin typeface="Arial"/>
                        <a:ea typeface="Arial"/>
                        <a:cs typeface="Arial"/>
                        <a:sym typeface="Arial"/>
                      </a:endParaRPr>
                    </a:p>
                  </a:txBody>
                  <a:tcPr marT="51425"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201930" lvl="0" marL="282575" marR="75565" rtl="0" algn="l">
                        <a:lnSpc>
                          <a:spcPct val="100000"/>
                        </a:lnSpc>
                        <a:spcBef>
                          <a:spcPts val="0"/>
                        </a:spcBef>
                        <a:spcAft>
                          <a:spcPts val="0"/>
                        </a:spcAft>
                        <a:buNone/>
                      </a:pPr>
                      <a:r>
                        <a:rPr lang="en-US" sz="1100" u="none" cap="none" strike="noStrike">
                          <a:latin typeface="Arial"/>
                          <a:ea typeface="Arial"/>
                          <a:cs typeface="Arial"/>
                          <a:sym typeface="Arial"/>
                        </a:rPr>
                        <a:t>Sangat tidak  setuju</a:t>
                      </a:r>
                      <a:endParaRPr sz="1100" u="none" cap="none" strike="noStrike">
                        <a:latin typeface="Arial"/>
                        <a:ea typeface="Arial"/>
                        <a:cs typeface="Arial"/>
                        <a:sym typeface="Arial"/>
                      </a:endParaRPr>
                    </a:p>
                  </a:txBody>
                  <a:tcPr marT="51425"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32383" lvl="0" marL="187325" marR="147320" rtl="0" algn="l">
                        <a:lnSpc>
                          <a:spcPct val="100000"/>
                        </a:lnSpc>
                        <a:spcBef>
                          <a:spcPts val="0"/>
                        </a:spcBef>
                        <a:spcAft>
                          <a:spcPts val="0"/>
                        </a:spcAft>
                        <a:buNone/>
                      </a:pPr>
                      <a:r>
                        <a:rPr lang="en-US" sz="1100" u="none" cap="none" strike="noStrike">
                          <a:latin typeface="Arial"/>
                          <a:ea typeface="Arial"/>
                          <a:cs typeface="Arial"/>
                          <a:sym typeface="Arial"/>
                        </a:rPr>
                        <a:t>Tidak  tahu</a:t>
                      </a:r>
                      <a:endParaRPr sz="1100" u="none" cap="none" strike="noStrike">
                        <a:latin typeface="Arial"/>
                        <a:ea typeface="Arial"/>
                        <a:cs typeface="Arial"/>
                        <a:sym typeface="Arial"/>
                      </a:endParaRPr>
                    </a:p>
                  </a:txBody>
                  <a:tcPr marT="51425"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r>
              <a:tr h="396200">
                <a:tc>
                  <a:txBody>
                    <a:bodyPr/>
                    <a:lstStyle/>
                    <a:p>
                      <a:pPr indent="0" lvl="0" marL="85090" marR="0" rtl="0" algn="l">
                        <a:lnSpc>
                          <a:spcPct val="100000"/>
                        </a:lnSpc>
                        <a:spcBef>
                          <a:spcPts val="0"/>
                        </a:spcBef>
                        <a:spcAft>
                          <a:spcPts val="0"/>
                        </a:spcAft>
                        <a:buNone/>
                      </a:pPr>
                      <a:r>
                        <a:rPr lang="en-US" sz="1100" u="none" cap="none" strike="noStrike">
                          <a:latin typeface="Arial"/>
                          <a:ea typeface="Arial"/>
                          <a:cs typeface="Arial"/>
                          <a:sym typeface="Arial"/>
                        </a:rPr>
                        <a:t>Aku mengerti apa itu perubahan iklim</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r>
              <a:tr h="381000">
                <a:tc>
                  <a:txBody>
                    <a:bodyPr/>
                    <a:lstStyle/>
                    <a:p>
                      <a:pPr indent="0" lvl="0" marL="85090" marR="0" rtl="0" algn="l">
                        <a:lnSpc>
                          <a:spcPct val="100000"/>
                        </a:lnSpc>
                        <a:spcBef>
                          <a:spcPts val="0"/>
                        </a:spcBef>
                        <a:spcAft>
                          <a:spcPts val="0"/>
                        </a:spcAft>
                        <a:buNone/>
                      </a:pPr>
                      <a:r>
                        <a:rPr lang="en-US" sz="1100" u="none" cap="none" strike="noStrike">
                          <a:latin typeface="Arial"/>
                          <a:ea typeface="Arial"/>
                          <a:cs typeface="Arial"/>
                          <a:sym typeface="Arial"/>
                        </a:rPr>
                        <a:t>Aku mengerti gas efek rumah kaca dan penyebabnya</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r>
              <a:tr h="381000">
                <a:tc>
                  <a:txBody>
                    <a:bodyPr/>
                    <a:lstStyle/>
                    <a:p>
                      <a:pPr indent="0" lvl="0" marL="85090" marR="0" rtl="0" algn="l">
                        <a:lnSpc>
                          <a:spcPct val="100000"/>
                        </a:lnSpc>
                        <a:spcBef>
                          <a:spcPts val="0"/>
                        </a:spcBef>
                        <a:spcAft>
                          <a:spcPts val="0"/>
                        </a:spcAft>
                        <a:buNone/>
                      </a:pPr>
                      <a:r>
                        <a:rPr lang="en-US" sz="1100" u="none" cap="none" strike="noStrike">
                          <a:latin typeface="Arial"/>
                          <a:ea typeface="Arial"/>
                          <a:cs typeface="Arial"/>
                          <a:sym typeface="Arial"/>
                        </a:rPr>
                        <a:t>Aku memahami jejak karbon merupakan kontributor perubahan iklim</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r>
              <a:tr h="518125">
                <a:tc>
                  <a:txBody>
                    <a:bodyPr/>
                    <a:lstStyle/>
                    <a:p>
                      <a:pPr indent="0" lvl="0" marL="85090" marR="979169" rtl="0" algn="l">
                        <a:lnSpc>
                          <a:spcPct val="100000"/>
                        </a:lnSpc>
                        <a:spcBef>
                          <a:spcPts val="0"/>
                        </a:spcBef>
                        <a:spcAft>
                          <a:spcPts val="0"/>
                        </a:spcAft>
                        <a:buNone/>
                      </a:pPr>
                      <a:r>
                        <a:rPr lang="en-US" sz="1100" u="none" cap="none" strike="noStrike">
                          <a:latin typeface="Arial"/>
                          <a:ea typeface="Arial"/>
                          <a:cs typeface="Arial"/>
                          <a:sym typeface="Arial"/>
                        </a:rPr>
                        <a:t>Aku ingin belajar lebih banyak mengenai jejak karbon dan cara  menguranginya</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r>
              <a:tr h="381000">
                <a:tc>
                  <a:txBody>
                    <a:bodyPr/>
                    <a:lstStyle/>
                    <a:p>
                      <a:pPr indent="0" lvl="0" marL="85090" marR="0" rtl="0" algn="l">
                        <a:lnSpc>
                          <a:spcPct val="100000"/>
                        </a:lnSpc>
                        <a:spcBef>
                          <a:spcPts val="0"/>
                        </a:spcBef>
                        <a:spcAft>
                          <a:spcPts val="0"/>
                        </a:spcAft>
                        <a:buNone/>
                      </a:pPr>
                      <a:r>
                        <a:rPr lang="en-US" sz="1100" u="none" cap="none" strike="noStrike">
                          <a:latin typeface="Arial"/>
                          <a:ea typeface="Arial"/>
                          <a:cs typeface="Arial"/>
                          <a:sym typeface="Arial"/>
                        </a:rPr>
                        <a:t>Hal yang ingin aku pelajari lebih lanjut mengenai jejak karbon</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1F2"/>
                    </a:solidFill>
                  </a:tcPr>
                </a:tc>
                <a:tc gridSpan="5">
                  <a:txBody>
                    <a:bodyPr/>
                    <a:lstStyle/>
                    <a:p>
                      <a:pPr indent="0" lvl="0" marL="85725" marR="0" rtl="0" algn="l">
                        <a:lnSpc>
                          <a:spcPct val="100000"/>
                        </a:lnSpc>
                        <a:spcBef>
                          <a:spcPts val="0"/>
                        </a:spcBef>
                        <a:spcAft>
                          <a:spcPts val="0"/>
                        </a:spcAft>
                        <a:buNone/>
                      </a:pPr>
                      <a:r>
                        <a:rPr lang="en-US" sz="1100" u="none" cap="none" strike="noStrike">
                          <a:latin typeface="Arial"/>
                          <a:ea typeface="Arial"/>
                          <a:cs typeface="Arial"/>
                          <a:sym typeface="Arial"/>
                        </a:rPr>
                        <a:t>Hal menarik yang sudah aku pelajari sampai saat ini</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1F2"/>
                    </a:solidFill>
                  </a:tcPr>
                </a:tc>
                <a:tc hMerge="1"/>
                <a:tc hMerge="1"/>
                <a:tc hMerge="1"/>
                <a:tc hMerge="1"/>
              </a:tr>
              <a:tr h="85340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gridSpan="5">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hMerge="1"/>
                <a:tc hMerge="1"/>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nvSpPr>
        <p:spPr>
          <a:xfrm>
            <a:off x="398106" y="3609729"/>
            <a:ext cx="1189990" cy="1324610"/>
          </a:xfrm>
          <a:prstGeom prst="rect">
            <a:avLst/>
          </a:prstGeom>
          <a:noFill/>
          <a:ln>
            <a:noFill/>
          </a:ln>
        </p:spPr>
        <p:txBody>
          <a:bodyPr anchorCtr="0" anchor="t" bIns="0" lIns="0" spcFirstLastPara="1" rIns="0" wrap="square" tIns="12700">
            <a:spAutoFit/>
          </a:bodyPr>
          <a:lstStyle/>
          <a:p>
            <a:pPr indent="38100" lvl="0" marL="12700" marR="5080" rtl="0" algn="r">
              <a:lnSpc>
                <a:spcPct val="114999"/>
              </a:lnSpc>
              <a:spcBef>
                <a:spcPts val="0"/>
              </a:spcBef>
              <a:spcAft>
                <a:spcPts val="0"/>
              </a:spcAft>
              <a:buNone/>
            </a:pPr>
            <a:r>
              <a:rPr lang="en-US" sz="1100">
                <a:latin typeface="Arial"/>
                <a:ea typeface="Arial"/>
                <a:cs typeface="Arial"/>
                <a:sym typeface="Arial"/>
              </a:rPr>
              <a:t>Waktu: 3 JP tugas  mandiri(Total 4 JP)  Bahan: Daftar  ringkasan</a:t>
            </a:r>
            <a:endParaRPr sz="1100">
              <a:latin typeface="Arial"/>
              <a:ea typeface="Arial"/>
              <a:cs typeface="Arial"/>
              <a:sym typeface="Arial"/>
            </a:endParaRPr>
          </a:p>
          <a:p>
            <a:pPr indent="69850" lvl="0" marL="346075"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201" name="Google Shape;201;p16"/>
          <p:cNvSpPr/>
          <p:nvPr/>
        </p:nvSpPr>
        <p:spPr>
          <a:xfrm>
            <a:off x="1645621" y="38274"/>
            <a:ext cx="7371715" cy="3983354"/>
          </a:xfrm>
          <a:custGeom>
            <a:rect b="b" l="l" r="r" t="t"/>
            <a:pathLst>
              <a:path extrusionOk="0" h="3983354" w="7371715">
                <a:moveTo>
                  <a:pt x="0" y="0"/>
                </a:moveTo>
                <a:lnTo>
                  <a:pt x="7371285" y="0"/>
                </a:lnTo>
                <a:lnTo>
                  <a:pt x="7371285" y="3982791"/>
                </a:lnTo>
                <a:lnTo>
                  <a:pt x="0" y="3982791"/>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16"/>
          <p:cNvSpPr txBox="1"/>
          <p:nvPr/>
        </p:nvSpPr>
        <p:spPr>
          <a:xfrm>
            <a:off x="1718646" y="80565"/>
            <a:ext cx="6265545" cy="411480"/>
          </a:xfrm>
          <a:prstGeom prst="rect">
            <a:avLst/>
          </a:prstGeom>
          <a:noFill/>
          <a:ln>
            <a:noFill/>
          </a:ln>
        </p:spPr>
        <p:txBody>
          <a:bodyPr anchorCtr="0" anchor="t" bIns="0" lIns="0" spcFirstLastPara="1" rIns="0" wrap="square" tIns="37450">
            <a:spAutoFit/>
          </a:bodyPr>
          <a:lstStyle/>
          <a:p>
            <a:pPr indent="0" lvl="0" marL="12700" marR="0" rtl="0" algn="l">
              <a:lnSpc>
                <a:spcPct val="100000"/>
              </a:lnSpc>
              <a:spcBef>
                <a:spcPts val="0"/>
              </a:spcBef>
              <a:spcAft>
                <a:spcPts val="0"/>
              </a:spcAft>
              <a:buNone/>
            </a:pPr>
            <a:r>
              <a:rPr b="1" lang="en-US" sz="1100">
                <a:latin typeface="Arial"/>
                <a:ea typeface="Arial"/>
                <a:cs typeface="Arial"/>
                <a:sym typeface="Arial"/>
              </a:rPr>
              <a:t>Persiapan</a:t>
            </a:r>
            <a:endParaRPr sz="1100">
              <a:latin typeface="Arial"/>
              <a:ea typeface="Arial"/>
              <a:cs typeface="Arial"/>
              <a:sym typeface="Arial"/>
            </a:endParaRPr>
          </a:p>
          <a:p>
            <a:pPr indent="0" lvl="0" marL="12700" marR="0" rtl="0" algn="l">
              <a:lnSpc>
                <a:spcPct val="100000"/>
              </a:lnSpc>
              <a:spcBef>
                <a:spcPts val="200"/>
              </a:spcBef>
              <a:spcAft>
                <a:spcPts val="0"/>
              </a:spcAft>
              <a:buNone/>
            </a:pPr>
            <a:r>
              <a:rPr lang="en-US" sz="900">
                <a:latin typeface="Arial"/>
                <a:ea typeface="Arial"/>
                <a:cs typeface="Arial"/>
                <a:sym typeface="Arial"/>
              </a:rPr>
              <a:t>- </a:t>
            </a:r>
            <a:r>
              <a:rPr lang="en-US" sz="1100">
                <a:latin typeface="Arial"/>
                <a:ea typeface="Arial"/>
                <a:cs typeface="Arial"/>
                <a:sym typeface="Arial"/>
              </a:rPr>
              <a:t>Guru mengumpulkan hasil data kontributor jejak karbon.(terlampir contoh pada halaman berikutnya)</a:t>
            </a:r>
            <a:endParaRPr sz="1100">
              <a:latin typeface="Arial"/>
              <a:ea typeface="Arial"/>
              <a:cs typeface="Arial"/>
              <a:sym typeface="Arial"/>
            </a:endParaRPr>
          </a:p>
        </p:txBody>
      </p:sp>
      <p:sp>
        <p:nvSpPr>
          <p:cNvPr id="203" name="Google Shape;203;p16"/>
          <p:cNvSpPr txBox="1"/>
          <p:nvPr/>
        </p:nvSpPr>
        <p:spPr>
          <a:xfrm>
            <a:off x="1718646" y="623870"/>
            <a:ext cx="7080250" cy="2146300"/>
          </a:xfrm>
          <a:prstGeom prst="rect">
            <a:avLst/>
          </a:prstGeom>
          <a:noFill/>
          <a:ln>
            <a:noFill/>
          </a:ln>
        </p:spPr>
        <p:txBody>
          <a:bodyPr anchorCtr="0" anchor="t" bIns="0" lIns="0" spcFirstLastPara="1" rIns="0" wrap="square" tIns="37450">
            <a:spAutoFit/>
          </a:bodyPr>
          <a:lstStyle/>
          <a:p>
            <a:pPr indent="0" lvl="0" marL="12700" marR="0" rtl="0" algn="l">
              <a:lnSpc>
                <a:spcPct val="100000"/>
              </a:lnSpc>
              <a:spcBef>
                <a:spcPts val="0"/>
              </a:spcBef>
              <a:spcAft>
                <a:spcPts val="0"/>
              </a:spcAft>
              <a:buNone/>
            </a:pPr>
            <a:r>
              <a:rPr b="1" lang="en-US" sz="1100">
                <a:latin typeface="Arial"/>
                <a:ea typeface="Arial"/>
                <a:cs typeface="Arial"/>
                <a:sym typeface="Arial"/>
              </a:rPr>
              <a:t>Pelaksanaan</a:t>
            </a:r>
            <a:endParaRPr sz="1100">
              <a:latin typeface="Arial"/>
              <a:ea typeface="Arial"/>
              <a:cs typeface="Arial"/>
              <a:sym typeface="Arial"/>
            </a:endParaRPr>
          </a:p>
          <a:p>
            <a:pPr indent="-57149" lvl="0" marL="12700" marR="219075" rtl="0" algn="l">
              <a:lnSpc>
                <a:spcPct val="114999"/>
              </a:lnSpc>
              <a:spcBef>
                <a:spcPts val="0"/>
              </a:spcBef>
              <a:spcAft>
                <a:spcPts val="0"/>
              </a:spcAft>
              <a:buSzPts val="900"/>
              <a:buFont typeface="Arial"/>
              <a:buChar char="-"/>
            </a:pPr>
            <a:r>
              <a:rPr lang="en-US" sz="1100">
                <a:latin typeface="Arial"/>
                <a:ea typeface="Arial"/>
                <a:cs typeface="Arial"/>
                <a:sym typeface="Arial"/>
              </a:rPr>
              <a:t>Guru memberikan penjelasan pada faktor-faktor yang menambah jumlah jejak karbon. Beberapa diantaranya:  bahan makanan, tekstil, alat transportasi, listrik, dll</a:t>
            </a:r>
            <a:endParaRPr sz="1100">
              <a:latin typeface="Arial"/>
              <a:ea typeface="Arial"/>
              <a:cs typeface="Arial"/>
              <a:sym typeface="Arial"/>
            </a:endParaRPr>
          </a:p>
          <a:p>
            <a:pPr indent="-57149" lvl="0" marL="12700" marR="5080" rtl="0" algn="l">
              <a:lnSpc>
                <a:spcPct val="114999"/>
              </a:lnSpc>
              <a:spcBef>
                <a:spcPts val="0"/>
              </a:spcBef>
              <a:spcAft>
                <a:spcPts val="0"/>
              </a:spcAft>
              <a:buSzPts val="900"/>
              <a:buFont typeface="Arial"/>
              <a:buChar char="-"/>
            </a:pPr>
            <a:r>
              <a:rPr lang="en-US" sz="1100">
                <a:latin typeface="Arial"/>
                <a:ea typeface="Arial"/>
                <a:cs typeface="Arial"/>
                <a:sym typeface="Arial"/>
              </a:rPr>
              <a:t>Guru kemudian dapat membagi peserta didik dalam beberapa kelompok dan memulai sesi diskusi mengenai apa  saja yang termasuk dalam contributor jejak karbon dan alasannya.</a:t>
            </a:r>
            <a:endParaRPr sz="1100">
              <a:latin typeface="Arial"/>
              <a:ea typeface="Arial"/>
              <a:cs typeface="Arial"/>
              <a:sym typeface="Arial"/>
            </a:endParaRPr>
          </a:p>
          <a:p>
            <a:pPr indent="-57149" lvl="0" marL="12700" marR="371475" rtl="0" algn="l">
              <a:lnSpc>
                <a:spcPct val="114999"/>
              </a:lnSpc>
              <a:spcBef>
                <a:spcPts val="0"/>
              </a:spcBef>
              <a:spcAft>
                <a:spcPts val="0"/>
              </a:spcAft>
              <a:buSzPts val="900"/>
              <a:buFont typeface="Arial"/>
              <a:buChar char="-"/>
            </a:pPr>
            <a:r>
              <a:rPr lang="en-US" sz="1100">
                <a:latin typeface="Arial"/>
                <a:ea typeface="Arial"/>
                <a:cs typeface="Arial"/>
                <a:sym typeface="Arial"/>
              </a:rPr>
              <a:t>Guru kemudian meminta tiap kelompok untuk menuliskan faktor penyumbang jejak karbon pada kertas dan  kemudian ditempel pada satu papan kerja bersama</a:t>
            </a:r>
            <a:endParaRPr sz="1100">
              <a:latin typeface="Arial"/>
              <a:ea typeface="Arial"/>
              <a:cs typeface="Arial"/>
              <a:sym typeface="Arial"/>
            </a:endParaRPr>
          </a:p>
          <a:p>
            <a:pPr indent="-57149" lvl="0" marL="12700" marR="221615" rtl="0" algn="l">
              <a:lnSpc>
                <a:spcPct val="114999"/>
              </a:lnSpc>
              <a:spcBef>
                <a:spcPts val="0"/>
              </a:spcBef>
              <a:spcAft>
                <a:spcPts val="0"/>
              </a:spcAft>
              <a:buSzPts val="900"/>
              <a:buFont typeface="Arial"/>
              <a:buChar char="-"/>
            </a:pPr>
            <a:r>
              <a:rPr lang="en-US" sz="1100">
                <a:latin typeface="Arial"/>
                <a:ea typeface="Arial"/>
                <a:cs typeface="Arial"/>
                <a:sym typeface="Arial"/>
              </a:rPr>
              <a:t>Guru kemudian menjelaskan hasil kerja peserta didik pada papan kerja dan menjadikan satu untuk hasil yang  sama</a:t>
            </a:r>
            <a:endParaRPr sz="1100">
              <a:latin typeface="Arial"/>
              <a:ea typeface="Arial"/>
              <a:cs typeface="Arial"/>
              <a:sym typeface="Arial"/>
            </a:endParaRPr>
          </a:p>
          <a:p>
            <a:pPr indent="-69850" lvl="0" marL="81915" marR="0" rtl="0" algn="l">
              <a:lnSpc>
                <a:spcPct val="100000"/>
              </a:lnSpc>
              <a:spcBef>
                <a:spcPts val="200"/>
              </a:spcBef>
              <a:spcAft>
                <a:spcPts val="0"/>
              </a:spcAft>
              <a:buSzPts val="900"/>
              <a:buFont typeface="Arial"/>
              <a:buChar char="-"/>
            </a:pPr>
            <a:r>
              <a:rPr lang="en-US" sz="1100">
                <a:latin typeface="Arial"/>
                <a:ea typeface="Arial"/>
                <a:cs typeface="Arial"/>
                <a:sym typeface="Arial"/>
              </a:rPr>
              <a:t>Peserta didik kemudian diminta untuk menjelaskan hasil diskusi kelompok</a:t>
            </a:r>
            <a:endParaRPr sz="1100">
              <a:latin typeface="Arial"/>
              <a:ea typeface="Arial"/>
              <a:cs typeface="Arial"/>
              <a:sym typeface="Arial"/>
            </a:endParaRPr>
          </a:p>
          <a:p>
            <a:pPr indent="-69850" lvl="0" marL="81915" marR="0" rtl="0" algn="l">
              <a:lnSpc>
                <a:spcPct val="100000"/>
              </a:lnSpc>
              <a:spcBef>
                <a:spcPts val="195"/>
              </a:spcBef>
              <a:spcAft>
                <a:spcPts val="0"/>
              </a:spcAft>
              <a:buSzPts val="900"/>
              <a:buFont typeface="Arial"/>
              <a:buChar char="-"/>
            </a:pPr>
            <a:r>
              <a:rPr lang="en-US" sz="1100">
                <a:latin typeface="Arial"/>
                <a:ea typeface="Arial"/>
                <a:cs typeface="Arial"/>
                <a:sym typeface="Arial"/>
              </a:rPr>
              <a:t>Guru menjelaskan kompleksitas dari banyaknya jenis kontributor jejak karbon</a:t>
            </a:r>
            <a:endParaRPr sz="1100">
              <a:latin typeface="Arial"/>
              <a:ea typeface="Arial"/>
              <a:cs typeface="Arial"/>
              <a:sym typeface="Arial"/>
            </a:endParaRPr>
          </a:p>
        </p:txBody>
      </p:sp>
      <p:sp>
        <p:nvSpPr>
          <p:cNvPr id="204" name="Google Shape;204;p16"/>
          <p:cNvSpPr txBox="1"/>
          <p:nvPr/>
        </p:nvSpPr>
        <p:spPr>
          <a:xfrm>
            <a:off x="1718646" y="2902246"/>
            <a:ext cx="6978015" cy="989330"/>
          </a:xfrm>
          <a:prstGeom prst="rect">
            <a:avLst/>
          </a:prstGeom>
          <a:noFill/>
          <a:ln>
            <a:noFill/>
          </a:ln>
        </p:spPr>
        <p:txBody>
          <a:bodyPr anchorCtr="0" anchor="t" bIns="0" lIns="0" spcFirstLastPara="1" rIns="0" wrap="square" tIns="37450">
            <a:spAutoFit/>
          </a:bodyPr>
          <a:lstStyle/>
          <a:p>
            <a:pPr indent="0" lvl="0" marL="12700" marR="0" rtl="0" algn="l">
              <a:lnSpc>
                <a:spcPct val="100000"/>
              </a:lnSpc>
              <a:spcBef>
                <a:spcPts val="0"/>
              </a:spcBef>
              <a:spcAft>
                <a:spcPts val="0"/>
              </a:spcAft>
              <a:buNone/>
            </a:pPr>
            <a:r>
              <a:rPr b="1" lang="en-US" sz="1100">
                <a:latin typeface="Arial"/>
                <a:ea typeface="Arial"/>
                <a:cs typeface="Arial"/>
                <a:sym typeface="Arial"/>
              </a:rPr>
              <a:t>Tugas mandiri</a:t>
            </a:r>
            <a:endParaRPr sz="1100">
              <a:latin typeface="Arial"/>
              <a:ea typeface="Arial"/>
              <a:cs typeface="Arial"/>
              <a:sym typeface="Arial"/>
            </a:endParaRPr>
          </a:p>
          <a:p>
            <a:pPr indent="0" lvl="0" marL="12700" marR="5080" rtl="0" algn="l">
              <a:lnSpc>
                <a:spcPct val="114999"/>
              </a:lnSpc>
              <a:spcBef>
                <a:spcPts val="0"/>
              </a:spcBef>
              <a:spcAft>
                <a:spcPts val="0"/>
              </a:spcAft>
              <a:buNone/>
            </a:pPr>
            <a:r>
              <a:rPr lang="en-US" sz="1100">
                <a:latin typeface="Arial"/>
                <a:ea typeface="Arial"/>
                <a:cs typeface="Arial"/>
                <a:sym typeface="Arial"/>
              </a:rPr>
              <a:t>Peserta didik diminta untuk mencatat apa saja jejak karbon yang sudah ada pada papan kerja, dan kemudian  mencoba membandingkan penggunaan barang pada zaman dulu dan sekarang. Peserta didik kemudian diminta  mencari tahu adanya pemakaian barang, energi atau penerapan gaya hidup berkelanjutan yang telah menyadari  pentingnya pengurangan jumlah jejak karbon.</a:t>
            </a:r>
            <a:endParaRPr sz="1100">
              <a:latin typeface="Arial"/>
              <a:ea typeface="Arial"/>
              <a:cs typeface="Arial"/>
              <a:sym typeface="Arial"/>
            </a:endParaRPr>
          </a:p>
        </p:txBody>
      </p:sp>
      <p:sp>
        <p:nvSpPr>
          <p:cNvPr id="205" name="Google Shape;205;p16"/>
          <p:cNvSpPr txBox="1"/>
          <p:nvPr/>
        </p:nvSpPr>
        <p:spPr>
          <a:xfrm>
            <a:off x="73024" y="39496"/>
            <a:ext cx="1175385" cy="866775"/>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4.</a:t>
            </a:r>
            <a:endParaRPr sz="1200">
              <a:latin typeface="Caladea"/>
              <a:ea typeface="Caladea"/>
              <a:cs typeface="Caladea"/>
              <a:sym typeface="Caladea"/>
            </a:endParaRPr>
          </a:p>
          <a:p>
            <a:pPr indent="0" lvl="0" marL="12700" marR="5080" rtl="0" algn="just">
              <a:lnSpc>
                <a:spcPct val="114999"/>
              </a:lnSpc>
              <a:spcBef>
                <a:spcPts val="0"/>
              </a:spcBef>
              <a:spcAft>
                <a:spcPts val="0"/>
              </a:spcAft>
              <a:buNone/>
            </a:pPr>
            <a:r>
              <a:rPr b="1" lang="en-US" sz="1200">
                <a:latin typeface="Caladea"/>
                <a:ea typeface="Caladea"/>
                <a:cs typeface="Caladea"/>
                <a:sym typeface="Caladea"/>
              </a:rPr>
              <a:t>Sumber-sumber  kontribusi jejak  karbon</a:t>
            </a:r>
            <a:endParaRPr sz="1200">
              <a:latin typeface="Caladea"/>
              <a:ea typeface="Caladea"/>
              <a:cs typeface="Caladea"/>
              <a:sym typeface="Caladea"/>
            </a:endParaRPr>
          </a:p>
        </p:txBody>
      </p:sp>
      <p:grpSp>
        <p:nvGrpSpPr>
          <p:cNvPr id="206" name="Google Shape;206;p16"/>
          <p:cNvGrpSpPr/>
          <p:nvPr/>
        </p:nvGrpSpPr>
        <p:grpSpPr>
          <a:xfrm>
            <a:off x="1663696" y="4051291"/>
            <a:ext cx="7353300" cy="1031875"/>
            <a:chOff x="1663696" y="4051291"/>
            <a:chExt cx="7353300" cy="1031875"/>
          </a:xfrm>
        </p:grpSpPr>
        <p:sp>
          <p:nvSpPr>
            <p:cNvPr id="207" name="Google Shape;207;p16"/>
            <p:cNvSpPr/>
            <p:nvPr/>
          </p:nvSpPr>
          <p:spPr>
            <a:xfrm>
              <a:off x="1663696" y="4051291"/>
              <a:ext cx="7353300" cy="1031875"/>
            </a:xfrm>
            <a:custGeom>
              <a:rect b="b" l="l" r="r" t="t"/>
              <a:pathLst>
                <a:path extrusionOk="0" h="1031875" w="7353300">
                  <a:moveTo>
                    <a:pt x="7353285" y="1031397"/>
                  </a:moveTo>
                  <a:lnTo>
                    <a:pt x="0" y="1031397"/>
                  </a:lnTo>
                  <a:lnTo>
                    <a:pt x="0" y="0"/>
                  </a:lnTo>
                  <a:lnTo>
                    <a:pt x="7353285" y="0"/>
                  </a:lnTo>
                  <a:lnTo>
                    <a:pt x="7353285" y="1031397"/>
                  </a:lnTo>
                  <a:close/>
                </a:path>
              </a:pathLst>
            </a:custGeom>
            <a:solidFill>
              <a:srgbClr val="CFE1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8" name="Google Shape;208;p16"/>
            <p:cNvSpPr/>
            <p:nvPr/>
          </p:nvSpPr>
          <p:spPr>
            <a:xfrm>
              <a:off x="1663696" y="4051291"/>
              <a:ext cx="7353300" cy="1031875"/>
            </a:xfrm>
            <a:custGeom>
              <a:rect b="b" l="l" r="r" t="t"/>
              <a:pathLst>
                <a:path extrusionOk="0" h="1031875" w="7353300">
                  <a:moveTo>
                    <a:pt x="0" y="0"/>
                  </a:moveTo>
                  <a:lnTo>
                    <a:pt x="7353285" y="0"/>
                  </a:lnTo>
                  <a:lnTo>
                    <a:pt x="7353285" y="1031397"/>
                  </a:lnTo>
                  <a:lnTo>
                    <a:pt x="0" y="1031397"/>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09" name="Google Shape;209;p16"/>
          <p:cNvSpPr txBox="1"/>
          <p:nvPr/>
        </p:nvSpPr>
        <p:spPr>
          <a:xfrm>
            <a:off x="1736724" y="4118725"/>
            <a:ext cx="7135495" cy="86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100">
                <a:latin typeface="Trebuchet MS"/>
                <a:ea typeface="Trebuchet MS"/>
                <a:cs typeface="Trebuchet MS"/>
                <a:sym typeface="Trebuchet MS"/>
              </a:rPr>
              <a:t>Referensi</a:t>
            </a:r>
            <a:endParaRPr sz="1100">
              <a:latin typeface="Trebuchet MS"/>
              <a:ea typeface="Trebuchet MS"/>
              <a:cs typeface="Trebuchet MS"/>
              <a:sym typeface="Trebuchet MS"/>
            </a:endParaRPr>
          </a:p>
          <a:p>
            <a:pPr indent="0" lvl="0" marL="12700" marR="508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3">
                  <a:extLst>
                    <a:ext uri="{A12FA001-AC4F-418D-AE19-62706E023703}">
                      <ahyp:hlinkClr val="tx"/>
                    </a:ext>
                  </a:extLst>
                </a:hlinkClick>
              </a:rPr>
              <a:t>https://www.dw.com/id/kebijakan-emisi-nol-karbon-cegah-ancaman-perubahan-iklim/a-57266817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4">
                  <a:extLst>
                    <a:ext uri="{A12FA001-AC4F-418D-AE19-62706E023703}">
                      <ahyp:hlinkClr val="tx"/>
                    </a:ext>
                  </a:extLst>
                </a:hlinkClick>
              </a:rPr>
              <a:t>https://www.bbc.com/indonesia/majalah-46591036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5">
                  <a:extLst>
                    <a:ext uri="{A12FA001-AC4F-418D-AE19-62706E023703}">
                      <ahyp:hlinkClr val="tx"/>
                    </a:ext>
                  </a:extLst>
                </a:hlinkClick>
              </a:rPr>
              <a:t>https://energyeducation.ca/encyclopedia/CO2_footprint#:~:text=The%20major%20contributors%20to%20carbon,on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6">
                  <a:extLst>
                    <a:ext uri="{A12FA001-AC4F-418D-AE19-62706E023703}">
                      <ahyp:hlinkClr val="tx"/>
                    </a:ext>
                  </a:extLst>
                </a:hlinkClick>
              </a:rPr>
              <a:t>e%20of%20the%20biggest%20contributors</a:t>
            </a:r>
            <a:r>
              <a:rPr lang="en-US" sz="1100">
                <a:latin typeface="Caladea"/>
                <a:ea typeface="Caladea"/>
                <a:cs typeface="Caladea"/>
                <a:sym typeface="Caladea"/>
              </a:rPr>
              <a:t>.</a:t>
            </a:r>
            <a:endParaRPr sz="1100">
              <a:latin typeface="Caladea"/>
              <a:ea typeface="Caladea"/>
              <a:cs typeface="Caladea"/>
              <a:sym typeface="Calade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nvSpPr>
        <p:spPr>
          <a:xfrm>
            <a:off x="73024" y="39496"/>
            <a:ext cx="1175385" cy="1076960"/>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4.</a:t>
            </a:r>
            <a:endParaRPr sz="1200">
              <a:latin typeface="Caladea"/>
              <a:ea typeface="Caladea"/>
              <a:cs typeface="Caladea"/>
              <a:sym typeface="Caladea"/>
            </a:endParaRPr>
          </a:p>
          <a:p>
            <a:pPr indent="0" lvl="0" marL="12700" marR="5080" rtl="0" algn="l">
              <a:lnSpc>
                <a:spcPct val="114999"/>
              </a:lnSpc>
              <a:spcBef>
                <a:spcPts val="0"/>
              </a:spcBef>
              <a:spcAft>
                <a:spcPts val="0"/>
              </a:spcAft>
              <a:buNone/>
            </a:pPr>
            <a:r>
              <a:rPr b="1" lang="en-US" sz="1200">
                <a:latin typeface="Caladea"/>
                <a:ea typeface="Caladea"/>
                <a:cs typeface="Caladea"/>
                <a:sym typeface="Caladea"/>
              </a:rPr>
              <a:t>Sumber-sumber  kontribusi jejak  karbon  (referensi)</a:t>
            </a:r>
            <a:endParaRPr sz="1200">
              <a:latin typeface="Caladea"/>
              <a:ea typeface="Caladea"/>
              <a:cs typeface="Caladea"/>
              <a:sym typeface="Caladea"/>
            </a:endParaRPr>
          </a:p>
        </p:txBody>
      </p:sp>
      <p:sp>
        <p:nvSpPr>
          <p:cNvPr id="215" name="Google Shape;215;p17"/>
          <p:cNvSpPr/>
          <p:nvPr/>
        </p:nvSpPr>
        <p:spPr>
          <a:xfrm>
            <a:off x="1536046" y="127774"/>
            <a:ext cx="4218816" cy="29195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6" name="Google Shape;216;p17"/>
          <p:cNvSpPr txBox="1"/>
          <p:nvPr/>
        </p:nvSpPr>
        <p:spPr>
          <a:xfrm>
            <a:off x="2112199" y="3027410"/>
            <a:ext cx="2824480"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100" u="sng">
                <a:solidFill>
                  <a:srgbClr val="2B7C9E"/>
                </a:solidFill>
                <a:latin typeface="Roboto"/>
                <a:ea typeface="Roboto"/>
                <a:cs typeface="Roboto"/>
                <a:sym typeface="Roboto"/>
                <a:hlinkClick r:id="rId4">
                  <a:extLst>
                    <a:ext uri="{A12FA001-AC4F-418D-AE19-62706E023703}">
                      <ahyp:hlinkClr val="tx"/>
                    </a:ext>
                  </a:extLst>
                </a:hlinkClick>
              </a:rPr>
              <a:t>UCT carbon footprint report 2018 | UCT News</a:t>
            </a:r>
            <a:endParaRPr sz="1100">
              <a:latin typeface="Roboto"/>
              <a:ea typeface="Roboto"/>
              <a:cs typeface="Roboto"/>
              <a:sym typeface="Roboto"/>
            </a:endParaRPr>
          </a:p>
        </p:txBody>
      </p:sp>
      <p:grpSp>
        <p:nvGrpSpPr>
          <p:cNvPr id="217" name="Google Shape;217;p17"/>
          <p:cNvGrpSpPr/>
          <p:nvPr/>
        </p:nvGrpSpPr>
        <p:grpSpPr>
          <a:xfrm>
            <a:off x="5874488" y="136449"/>
            <a:ext cx="3110230" cy="4772025"/>
            <a:chOff x="5874488" y="136449"/>
            <a:chExt cx="3110230" cy="4772025"/>
          </a:xfrm>
        </p:grpSpPr>
        <p:sp>
          <p:nvSpPr>
            <p:cNvPr id="218" name="Google Shape;218;p17"/>
            <p:cNvSpPr/>
            <p:nvPr/>
          </p:nvSpPr>
          <p:spPr>
            <a:xfrm>
              <a:off x="5874488" y="136449"/>
              <a:ext cx="3110230" cy="4772025"/>
            </a:xfrm>
            <a:custGeom>
              <a:rect b="b" l="l" r="r" t="t"/>
              <a:pathLst>
                <a:path extrusionOk="0" h="4772025" w="3110229">
                  <a:moveTo>
                    <a:pt x="3110093" y="4771490"/>
                  </a:moveTo>
                  <a:lnTo>
                    <a:pt x="0" y="4771490"/>
                  </a:lnTo>
                  <a:lnTo>
                    <a:pt x="0" y="0"/>
                  </a:lnTo>
                  <a:lnTo>
                    <a:pt x="3110093" y="0"/>
                  </a:lnTo>
                  <a:lnTo>
                    <a:pt x="3110093" y="4771490"/>
                  </a:lnTo>
                  <a:close/>
                </a:path>
              </a:pathLst>
            </a:custGeom>
            <a:solidFill>
              <a:srgbClr val="B6D6A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9" name="Google Shape;219;p17"/>
            <p:cNvSpPr/>
            <p:nvPr/>
          </p:nvSpPr>
          <p:spPr>
            <a:xfrm>
              <a:off x="5874488" y="136449"/>
              <a:ext cx="3110230" cy="4772025"/>
            </a:xfrm>
            <a:custGeom>
              <a:rect b="b" l="l" r="r" t="t"/>
              <a:pathLst>
                <a:path extrusionOk="0" h="4772025" w="3110229">
                  <a:moveTo>
                    <a:pt x="0" y="0"/>
                  </a:moveTo>
                  <a:lnTo>
                    <a:pt x="3110093" y="0"/>
                  </a:lnTo>
                  <a:lnTo>
                    <a:pt x="3110093" y="4771490"/>
                  </a:lnTo>
                  <a:lnTo>
                    <a:pt x="0" y="47714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220" name="Google Shape;220;p17"/>
          <p:cNvSpPr txBox="1"/>
          <p:nvPr/>
        </p:nvSpPr>
        <p:spPr>
          <a:xfrm>
            <a:off x="5947509" y="203378"/>
            <a:ext cx="2801620" cy="7118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Penjelasan gambar:</a:t>
            </a:r>
            <a:endParaRPr sz="1200">
              <a:latin typeface="Arial"/>
              <a:ea typeface="Arial"/>
              <a:cs typeface="Arial"/>
              <a:sym typeface="Arial"/>
            </a:endParaRPr>
          </a:p>
          <a:p>
            <a:pPr indent="0" lvl="0" marL="12700" marR="5080" rtl="0" algn="l">
              <a:lnSpc>
                <a:spcPct val="100000"/>
              </a:lnSpc>
              <a:spcBef>
                <a:spcPts val="0"/>
              </a:spcBef>
              <a:spcAft>
                <a:spcPts val="0"/>
              </a:spcAft>
              <a:buNone/>
            </a:pPr>
            <a:r>
              <a:rPr lang="en-US" sz="1100">
                <a:latin typeface="Arial"/>
                <a:ea typeface="Arial"/>
                <a:cs typeface="Arial"/>
                <a:sym typeface="Arial"/>
              </a:rPr>
              <a:t>Gambar ini membuat ilustrasi hasil emisi dari  suatu perusahaan atau pabrik, yang  mencakup:</a:t>
            </a:r>
            <a:endParaRPr sz="1100">
              <a:latin typeface="Arial"/>
              <a:ea typeface="Arial"/>
              <a:cs typeface="Arial"/>
              <a:sym typeface="Arial"/>
            </a:endParaRPr>
          </a:p>
        </p:txBody>
      </p:sp>
      <p:sp>
        <p:nvSpPr>
          <p:cNvPr id="221" name="Google Shape;221;p17"/>
          <p:cNvSpPr txBox="1"/>
          <p:nvPr/>
        </p:nvSpPr>
        <p:spPr>
          <a:xfrm>
            <a:off x="5947509" y="1057324"/>
            <a:ext cx="2917825" cy="136652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100">
                <a:latin typeface="Arial"/>
                <a:ea typeface="Arial"/>
                <a:cs typeface="Arial"/>
                <a:sym typeface="Arial"/>
              </a:rPr>
              <a:t>Scope/ jangkauan 1 (emisi langsung)  </a:t>
            </a:r>
            <a:r>
              <a:rPr lang="en-US" sz="1100">
                <a:latin typeface="Arial"/>
                <a:ea typeface="Arial"/>
                <a:cs typeface="Arial"/>
                <a:sym typeface="Arial"/>
              </a:rPr>
              <a:t>Dihasilkan dari aktivitas perusahaan, dimiliki  perusahaan atau yang dapat diatur, seperti:  pembakaran bahan bakar untuk pembangkit  tenaga listrik, asap dari pabrik produksi,  kebocoran pendingin ruangan/ makanan, asap  pembuangan dari alat transportasi perusahaan  dan pabrik.</a:t>
            </a:r>
            <a:endParaRPr sz="1100">
              <a:latin typeface="Arial"/>
              <a:ea typeface="Arial"/>
              <a:cs typeface="Arial"/>
              <a:sym typeface="Arial"/>
            </a:endParaRPr>
          </a:p>
        </p:txBody>
      </p:sp>
      <p:sp>
        <p:nvSpPr>
          <p:cNvPr id="222" name="Google Shape;222;p17"/>
          <p:cNvSpPr txBox="1"/>
          <p:nvPr/>
        </p:nvSpPr>
        <p:spPr>
          <a:xfrm>
            <a:off x="5947509" y="2566081"/>
            <a:ext cx="2858770" cy="69596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100">
                <a:latin typeface="Arial"/>
                <a:ea typeface="Arial"/>
                <a:cs typeface="Arial"/>
                <a:sym typeface="Arial"/>
              </a:rPr>
              <a:t>Scope/ jangkauan 2 (emisi tidak langsung)  </a:t>
            </a:r>
            <a:r>
              <a:rPr lang="en-US" sz="1100">
                <a:latin typeface="Arial"/>
                <a:ea typeface="Arial"/>
                <a:cs typeface="Arial"/>
                <a:sym typeface="Arial"/>
              </a:rPr>
              <a:t>Dihasilkan dari pemakaian listrik untuk  produksi, pendingin ruangan, atau pemakaian  energi lainnya untuk menghasilkan sesuatu</a:t>
            </a:r>
            <a:endParaRPr sz="1100">
              <a:latin typeface="Arial"/>
              <a:ea typeface="Arial"/>
              <a:cs typeface="Arial"/>
              <a:sym typeface="Arial"/>
            </a:endParaRPr>
          </a:p>
        </p:txBody>
      </p:sp>
      <p:sp>
        <p:nvSpPr>
          <p:cNvPr id="223" name="Google Shape;223;p17"/>
          <p:cNvSpPr txBox="1"/>
          <p:nvPr/>
        </p:nvSpPr>
        <p:spPr>
          <a:xfrm>
            <a:off x="5947509" y="3404280"/>
            <a:ext cx="2896235" cy="1366520"/>
          </a:xfrm>
          <a:prstGeom prst="rect">
            <a:avLst/>
          </a:prstGeom>
          <a:noFill/>
          <a:ln>
            <a:noFill/>
          </a:ln>
        </p:spPr>
        <p:txBody>
          <a:bodyPr anchorCtr="0" anchor="t" bIns="0" lIns="0" spcFirstLastPara="1" rIns="0" wrap="square" tIns="12700">
            <a:spAutoFit/>
          </a:bodyPr>
          <a:lstStyle/>
          <a:p>
            <a:pPr indent="0" lvl="0" marL="12700" marR="149225" rtl="0" algn="l">
              <a:lnSpc>
                <a:spcPct val="100000"/>
              </a:lnSpc>
              <a:spcBef>
                <a:spcPts val="0"/>
              </a:spcBef>
              <a:spcAft>
                <a:spcPts val="0"/>
              </a:spcAft>
              <a:buNone/>
            </a:pPr>
            <a:r>
              <a:rPr b="1" lang="en-US" sz="1100">
                <a:latin typeface="Arial"/>
                <a:ea typeface="Arial"/>
                <a:cs typeface="Arial"/>
                <a:sym typeface="Arial"/>
              </a:rPr>
              <a:t>Scope/jangkauan 3 (emisi tidak langsung  lainnya)</a:t>
            </a:r>
            <a:endParaRPr sz="1100">
              <a:latin typeface="Arial"/>
              <a:ea typeface="Arial"/>
              <a:cs typeface="Arial"/>
              <a:sym typeface="Arial"/>
            </a:endParaRPr>
          </a:p>
          <a:p>
            <a:pPr indent="0" lvl="0" marL="12700" marR="5080" rtl="0" algn="l">
              <a:lnSpc>
                <a:spcPct val="100000"/>
              </a:lnSpc>
              <a:spcBef>
                <a:spcPts val="0"/>
              </a:spcBef>
              <a:spcAft>
                <a:spcPts val="0"/>
              </a:spcAft>
              <a:buNone/>
            </a:pPr>
            <a:r>
              <a:rPr lang="en-US" sz="1100">
                <a:latin typeface="Arial"/>
                <a:ea typeface="Arial"/>
                <a:cs typeface="Arial"/>
                <a:sym typeface="Arial"/>
              </a:rPr>
              <a:t>Biasanya emisi jangkauan 3 ini paling besar  kontribusinya dan susah direkam jejaknya  karena merupakan emisi dari pemakaian  energi yang tidak dimiliki, seperti pembuangan  limbah, pengadaan barang dan jasa,  transportasi udara, dll</a:t>
            </a:r>
            <a:endParaRPr sz="1100">
              <a:latin typeface="Arial"/>
              <a:ea typeface="Arial"/>
              <a:cs typeface="Arial"/>
              <a:sym typeface="Arial"/>
            </a:endParaRPr>
          </a:p>
        </p:txBody>
      </p:sp>
      <p:sp>
        <p:nvSpPr>
          <p:cNvPr id="224" name="Google Shape;224;p17"/>
          <p:cNvSpPr txBox="1"/>
          <p:nvPr/>
        </p:nvSpPr>
        <p:spPr>
          <a:xfrm>
            <a:off x="1536046" y="3382918"/>
            <a:ext cx="4218940" cy="1477645"/>
          </a:xfrm>
          <a:prstGeom prst="rect">
            <a:avLst/>
          </a:prstGeom>
          <a:solidFill>
            <a:srgbClr val="C8DAF7"/>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0" rtl="0" algn="l">
              <a:lnSpc>
                <a:spcPct val="100000"/>
              </a:lnSpc>
              <a:spcBef>
                <a:spcPts val="0"/>
              </a:spcBef>
              <a:spcAft>
                <a:spcPts val="0"/>
              </a:spcAft>
              <a:buNone/>
            </a:pPr>
            <a:r>
              <a:rPr b="1" lang="en-US" sz="1200">
                <a:solidFill>
                  <a:srgbClr val="2A2A2D"/>
                </a:solidFill>
                <a:latin typeface="Arial"/>
                <a:ea typeface="Arial"/>
                <a:cs typeface="Arial"/>
                <a:sym typeface="Arial"/>
              </a:rPr>
              <a:t>Referensi</a:t>
            </a:r>
            <a:endParaRPr sz="1200">
              <a:latin typeface="Arial"/>
              <a:ea typeface="Arial"/>
              <a:cs typeface="Arial"/>
              <a:sym typeface="Arial"/>
            </a:endParaRPr>
          </a:p>
          <a:p>
            <a:pPr indent="0" lvl="0" marL="85090" marR="192405" rtl="0" algn="l">
              <a:lnSpc>
                <a:spcPct val="100000"/>
              </a:lnSpc>
              <a:spcBef>
                <a:spcPts val="0"/>
              </a:spcBef>
              <a:spcAft>
                <a:spcPts val="0"/>
              </a:spcAft>
              <a:buNone/>
            </a:pPr>
            <a:r>
              <a:rPr lang="en-US" sz="1200" u="sng">
                <a:solidFill>
                  <a:srgbClr val="2B7C9E"/>
                </a:solidFill>
                <a:latin typeface="Arial"/>
                <a:ea typeface="Arial"/>
                <a:cs typeface="Arial"/>
                <a:sym typeface="Arial"/>
                <a:hlinkClick r:id="rId5">
                  <a:extLst>
                    <a:ext uri="{A12FA001-AC4F-418D-AE19-62706E023703}">
                      <ahyp:hlinkClr val="tx"/>
                    </a:ext>
                  </a:extLst>
                </a:hlinkClick>
              </a:rPr>
              <a:t>https://compareyourfootprint.com/difference-scope-1-2-3-e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6">
                  <a:extLst>
                    <a:ext uri="{A12FA001-AC4F-418D-AE19-62706E023703}">
                      <ahyp:hlinkClr val="tx"/>
                    </a:ext>
                  </a:extLst>
                </a:hlinkClick>
              </a:rPr>
              <a:t>missions/</a:t>
            </a:r>
            <a:endParaRPr sz="1200">
              <a:latin typeface="Arial"/>
              <a:ea typeface="Arial"/>
              <a:cs typeface="Arial"/>
              <a:sym typeface="Arial"/>
            </a:endParaRPr>
          </a:p>
          <a:p>
            <a:pPr indent="0" lvl="0" marL="85090" marR="116839" rtl="0" algn="l">
              <a:lnSpc>
                <a:spcPct val="100000"/>
              </a:lnSpc>
              <a:spcBef>
                <a:spcPts val="0"/>
              </a:spcBef>
              <a:spcAft>
                <a:spcPts val="0"/>
              </a:spcAft>
              <a:buNone/>
            </a:pPr>
            <a:r>
              <a:rPr lang="en-US" sz="1200" u="sng">
                <a:solidFill>
                  <a:srgbClr val="2B7C9E"/>
                </a:solidFill>
                <a:latin typeface="Arial"/>
                <a:ea typeface="Arial"/>
                <a:cs typeface="Arial"/>
                <a:sym typeface="Arial"/>
                <a:hlinkClick r:id="rId7">
                  <a:extLst>
                    <a:ext uri="{A12FA001-AC4F-418D-AE19-62706E023703}">
                      <ahyp:hlinkClr val="tx"/>
                    </a:ext>
                  </a:extLst>
                </a:hlinkClick>
              </a:rPr>
              <a:t>https://www.news.uct.ac.za/article/-2020-04-22-uct-carbon-f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8">
                  <a:extLst>
                    <a:ext uri="{A12FA001-AC4F-418D-AE19-62706E023703}">
                      <ahyp:hlinkClr val="tx"/>
                    </a:ext>
                  </a:extLst>
                </a:hlinkClick>
              </a:rPr>
              <a:t>ootprint-report-2018</a:t>
            </a:r>
            <a:endParaRPr sz="1200">
              <a:latin typeface="Arial"/>
              <a:ea typeface="Arial"/>
              <a:cs typeface="Arial"/>
              <a:sym typeface="Arial"/>
            </a:endParaRPr>
          </a:p>
          <a:p>
            <a:pPr indent="0" lvl="0" marL="85090" marR="116839" rtl="0" algn="l">
              <a:lnSpc>
                <a:spcPct val="100000"/>
              </a:lnSpc>
              <a:spcBef>
                <a:spcPts val="0"/>
              </a:spcBef>
              <a:spcAft>
                <a:spcPts val="0"/>
              </a:spcAft>
              <a:buNone/>
            </a:pPr>
            <a:r>
              <a:rPr lang="en-US" sz="1200" u="sng">
                <a:solidFill>
                  <a:srgbClr val="2B7C9E"/>
                </a:solidFill>
                <a:latin typeface="Arial"/>
                <a:ea typeface="Arial"/>
                <a:cs typeface="Arial"/>
                <a:sym typeface="Arial"/>
                <a:hlinkClick r:id="rId9">
                  <a:extLst>
                    <a:ext uri="{A12FA001-AC4F-418D-AE19-62706E023703}">
                      <ahyp:hlinkClr val="tx"/>
                    </a:ext>
                  </a:extLst>
                </a:hlinkClick>
              </a:rPr>
              <a:t>https://www.news.uct.ac.za/article/-2020-04-22-uct-carbon-f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rPr>
              <a:t>ootprint-report-2018</a:t>
            </a:r>
            <a:endParaRPr sz="12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nvSpPr>
        <p:spPr>
          <a:xfrm>
            <a:off x="398106" y="3609729"/>
            <a:ext cx="1189990" cy="1182370"/>
          </a:xfrm>
          <a:prstGeom prst="rect">
            <a:avLst/>
          </a:prstGeom>
          <a:noFill/>
          <a:ln>
            <a:noFill/>
          </a:ln>
        </p:spPr>
        <p:txBody>
          <a:bodyPr anchorCtr="0" anchor="t" bIns="0" lIns="0" spcFirstLastPara="1" rIns="0" wrap="square" tIns="12700">
            <a:spAutoFit/>
          </a:bodyPr>
          <a:lstStyle/>
          <a:p>
            <a:pPr indent="38100" lvl="0" marL="12700" marR="5080" rtl="0" algn="r">
              <a:lnSpc>
                <a:spcPct val="114999"/>
              </a:lnSpc>
              <a:spcBef>
                <a:spcPts val="0"/>
              </a:spcBef>
              <a:spcAft>
                <a:spcPts val="0"/>
              </a:spcAft>
              <a:buNone/>
            </a:pPr>
            <a:r>
              <a:rPr lang="en-US" sz="1100">
                <a:latin typeface="Arial"/>
                <a:ea typeface="Arial"/>
                <a:cs typeface="Arial"/>
                <a:sym typeface="Arial"/>
              </a:rPr>
              <a:t>Waktu: 3 JP tugas  mandiri(Total 4 JP)  Bahan: Alat tulis  Peran Guru:  fasilitator dan  pendamping</a:t>
            </a:r>
            <a:endParaRPr sz="1100">
              <a:latin typeface="Arial"/>
              <a:ea typeface="Arial"/>
              <a:cs typeface="Arial"/>
              <a:sym typeface="Arial"/>
            </a:endParaRPr>
          </a:p>
        </p:txBody>
      </p:sp>
      <p:sp>
        <p:nvSpPr>
          <p:cNvPr id="230" name="Google Shape;230;p18"/>
          <p:cNvSpPr/>
          <p:nvPr/>
        </p:nvSpPr>
        <p:spPr>
          <a:xfrm>
            <a:off x="1645621" y="114474"/>
            <a:ext cx="4333240" cy="4759325"/>
          </a:xfrm>
          <a:custGeom>
            <a:rect b="b" l="l" r="r" t="t"/>
            <a:pathLst>
              <a:path extrusionOk="0" h="4759325" w="4333240">
                <a:moveTo>
                  <a:pt x="0" y="0"/>
                </a:moveTo>
                <a:lnTo>
                  <a:pt x="4333191" y="0"/>
                </a:lnTo>
                <a:lnTo>
                  <a:pt x="4333191" y="4759190"/>
                </a:lnTo>
                <a:lnTo>
                  <a:pt x="0" y="47591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1" name="Google Shape;231;p18"/>
          <p:cNvSpPr txBox="1"/>
          <p:nvPr/>
        </p:nvSpPr>
        <p:spPr>
          <a:xfrm>
            <a:off x="1718646" y="153972"/>
            <a:ext cx="3801110" cy="656590"/>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Persiapan</a:t>
            </a:r>
            <a:endParaRPr sz="1200">
              <a:latin typeface="Arial"/>
              <a:ea typeface="Arial"/>
              <a:cs typeface="Arial"/>
              <a:sym typeface="Arial"/>
            </a:endParaRPr>
          </a:p>
          <a:p>
            <a:pPr indent="0" lvl="0" marL="12700" marR="5080" rtl="0" algn="l">
              <a:lnSpc>
                <a:spcPct val="114999"/>
              </a:lnSpc>
              <a:spcBef>
                <a:spcPts val="0"/>
              </a:spcBef>
              <a:spcAft>
                <a:spcPts val="0"/>
              </a:spcAft>
              <a:buNone/>
            </a:pPr>
            <a:r>
              <a:rPr lang="en-US" sz="1200">
                <a:latin typeface="Arial"/>
                <a:ea typeface="Arial"/>
                <a:cs typeface="Arial"/>
                <a:sym typeface="Arial"/>
              </a:rPr>
              <a:t>Guru menyiapkan daftar sebab akibat jejak karbon yang  berlebihan</a:t>
            </a:r>
            <a:endParaRPr sz="1200">
              <a:latin typeface="Arial"/>
              <a:ea typeface="Arial"/>
              <a:cs typeface="Arial"/>
              <a:sym typeface="Arial"/>
            </a:endParaRPr>
          </a:p>
        </p:txBody>
      </p:sp>
      <p:sp>
        <p:nvSpPr>
          <p:cNvPr id="232" name="Google Shape;232;p18"/>
          <p:cNvSpPr txBox="1"/>
          <p:nvPr/>
        </p:nvSpPr>
        <p:spPr>
          <a:xfrm>
            <a:off x="1718646" y="960166"/>
            <a:ext cx="4081779" cy="2759710"/>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Pelaksanaan</a:t>
            </a:r>
            <a:endParaRPr sz="1200">
              <a:latin typeface="Arial"/>
              <a:ea typeface="Arial"/>
              <a:cs typeface="Arial"/>
              <a:sym typeface="Arial"/>
            </a:endParaRPr>
          </a:p>
          <a:p>
            <a:pPr indent="-63499" lvl="0" marL="12700" marR="5080" rtl="0" algn="l">
              <a:lnSpc>
                <a:spcPct val="114999"/>
              </a:lnSpc>
              <a:spcBef>
                <a:spcPts val="0"/>
              </a:spcBef>
              <a:spcAft>
                <a:spcPts val="0"/>
              </a:spcAft>
              <a:buSzPts val="1000"/>
              <a:buFont typeface="Arial"/>
              <a:buChar char="-"/>
            </a:pPr>
            <a:r>
              <a:rPr lang="en-US" sz="1200">
                <a:latin typeface="Arial"/>
                <a:ea typeface="Arial"/>
                <a:cs typeface="Arial"/>
                <a:sym typeface="Arial"/>
              </a:rPr>
              <a:t>Pada aktivitas ini, papan kerja sebelumnya yang dihasilkan  para peserta didik dipasang di depan kelas. Guru  menjelaskan kembali faktor-faktor jejak karbon yang ditulis  peserta didik.</a:t>
            </a:r>
            <a:endParaRPr sz="1200">
              <a:latin typeface="Arial"/>
              <a:ea typeface="Arial"/>
              <a:cs typeface="Arial"/>
              <a:sym typeface="Arial"/>
            </a:endParaRPr>
          </a:p>
          <a:p>
            <a:pPr indent="-63499" lvl="0" marL="12700" marR="190500" rtl="0" algn="l">
              <a:lnSpc>
                <a:spcPct val="114999"/>
              </a:lnSpc>
              <a:spcBef>
                <a:spcPts val="0"/>
              </a:spcBef>
              <a:spcAft>
                <a:spcPts val="0"/>
              </a:spcAft>
              <a:buSzPts val="1000"/>
              <a:buFont typeface="Arial"/>
              <a:buChar char="-"/>
            </a:pPr>
            <a:r>
              <a:rPr lang="en-US" sz="1200">
                <a:latin typeface="Arial"/>
                <a:ea typeface="Arial"/>
                <a:cs typeface="Arial"/>
                <a:sym typeface="Arial"/>
              </a:rPr>
              <a:t>Guru kemudian meminta peserta didik pada kelompok  sebelumnya untuk menuliskan apa saja sebab dan akibat  dari kontributor yang telah ditulis, kemudian menempel  kembali pada papan kerja.</a:t>
            </a:r>
            <a:endParaRPr sz="1200">
              <a:latin typeface="Arial"/>
              <a:ea typeface="Arial"/>
              <a:cs typeface="Arial"/>
              <a:sym typeface="Arial"/>
            </a:endParaRPr>
          </a:p>
          <a:p>
            <a:pPr indent="-63499" lvl="0" marL="12700" marR="63500" rtl="0" algn="l">
              <a:lnSpc>
                <a:spcPct val="114999"/>
              </a:lnSpc>
              <a:spcBef>
                <a:spcPts val="0"/>
              </a:spcBef>
              <a:spcAft>
                <a:spcPts val="0"/>
              </a:spcAft>
              <a:buSzPts val="1000"/>
              <a:buFont typeface="Arial"/>
              <a:buChar char="-"/>
            </a:pPr>
            <a:r>
              <a:rPr lang="en-US" sz="1200">
                <a:latin typeface="Arial"/>
                <a:ea typeface="Arial"/>
                <a:cs typeface="Arial"/>
                <a:sym typeface="Arial"/>
              </a:rPr>
              <a:t>Guru kemudian menjelaskan akibat dari jejak karbon yang  berlebihan di bumi ini. Guru dapat juga menjelaskan  mengapa beberapa negara jumlah jejak karbonya lebih  rendah/tinggi daripada yang lain.</a:t>
            </a:r>
            <a:endParaRPr sz="1200">
              <a:latin typeface="Arial"/>
              <a:ea typeface="Arial"/>
              <a:cs typeface="Arial"/>
              <a:sym typeface="Arial"/>
            </a:endParaRPr>
          </a:p>
        </p:txBody>
      </p:sp>
      <p:sp>
        <p:nvSpPr>
          <p:cNvPr id="233" name="Google Shape;233;p18"/>
          <p:cNvSpPr txBox="1"/>
          <p:nvPr/>
        </p:nvSpPr>
        <p:spPr>
          <a:xfrm>
            <a:off x="1718646" y="3869476"/>
            <a:ext cx="3997325" cy="866775"/>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Tugas mandiri</a:t>
            </a:r>
            <a:endParaRPr sz="1200">
              <a:latin typeface="Arial"/>
              <a:ea typeface="Arial"/>
              <a:cs typeface="Arial"/>
              <a:sym typeface="Arial"/>
            </a:endParaRPr>
          </a:p>
          <a:p>
            <a:pPr indent="0" lvl="0" marL="12700" marR="5080" rtl="0" algn="l">
              <a:lnSpc>
                <a:spcPct val="114999"/>
              </a:lnSpc>
              <a:spcBef>
                <a:spcPts val="0"/>
              </a:spcBef>
              <a:spcAft>
                <a:spcPts val="0"/>
              </a:spcAft>
              <a:buNone/>
            </a:pPr>
            <a:r>
              <a:rPr lang="en-US" sz="1200">
                <a:latin typeface="Arial"/>
                <a:ea typeface="Arial"/>
                <a:cs typeface="Arial"/>
                <a:sym typeface="Arial"/>
              </a:rPr>
              <a:t>Peserta didik diminta untuk menulis artikel mengenai  pandangan mereka mengenai jejak karbon disertai dengan  sebab dan akibat yang dihasilkan jejak karbon.</a:t>
            </a:r>
            <a:endParaRPr sz="1200">
              <a:latin typeface="Arial"/>
              <a:ea typeface="Arial"/>
              <a:cs typeface="Arial"/>
              <a:sym typeface="Arial"/>
            </a:endParaRPr>
          </a:p>
        </p:txBody>
      </p:sp>
      <p:sp>
        <p:nvSpPr>
          <p:cNvPr id="234" name="Google Shape;234;p18"/>
          <p:cNvSpPr txBox="1"/>
          <p:nvPr/>
        </p:nvSpPr>
        <p:spPr>
          <a:xfrm>
            <a:off x="73024" y="39496"/>
            <a:ext cx="1129030" cy="656590"/>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5. Sebab akibat  yang dihasilkan  jejak karbon</a:t>
            </a:r>
            <a:endParaRPr sz="1200">
              <a:latin typeface="Caladea"/>
              <a:ea typeface="Caladea"/>
              <a:cs typeface="Caladea"/>
              <a:sym typeface="Caladea"/>
            </a:endParaRPr>
          </a:p>
        </p:txBody>
      </p:sp>
      <p:sp>
        <p:nvSpPr>
          <p:cNvPr id="235" name="Google Shape;235;p18"/>
          <p:cNvSpPr/>
          <p:nvPr/>
        </p:nvSpPr>
        <p:spPr>
          <a:xfrm>
            <a:off x="6664686" y="38274"/>
            <a:ext cx="1834471" cy="28827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36" name="Google Shape;236;p18"/>
          <p:cNvSpPr txBox="1"/>
          <p:nvPr/>
        </p:nvSpPr>
        <p:spPr>
          <a:xfrm>
            <a:off x="6356711" y="2827395"/>
            <a:ext cx="2567305" cy="39116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None/>
            </a:pPr>
            <a:r>
              <a:rPr lang="en-US" sz="800" u="sng">
                <a:solidFill>
                  <a:srgbClr val="2B7C9E"/>
                </a:solidFill>
                <a:latin typeface="Roboto"/>
                <a:ea typeface="Roboto"/>
                <a:cs typeface="Roboto"/>
                <a:sym typeface="Roboto"/>
                <a:hlinkClick r:id="rId4">
                  <a:extLst>
                    <a:ext uri="{A12FA001-AC4F-418D-AE19-62706E023703}">
                      <ahyp:hlinkClr val="tx"/>
                    </a:ext>
                  </a:extLst>
                </a:hlinkClick>
              </a:rPr>
              <a:t>Infographic - The causes of increases in CO2 emissions | </a:t>
            </a:r>
            <a:r>
              <a:rPr lang="en-US" sz="800">
                <a:solidFill>
                  <a:srgbClr val="2B7C9E"/>
                </a:solidFill>
                <a:latin typeface="Roboto"/>
                <a:ea typeface="Roboto"/>
                <a:cs typeface="Roboto"/>
                <a:sym typeface="Roboto"/>
              </a:rPr>
              <a:t> </a:t>
            </a:r>
            <a:r>
              <a:rPr lang="en-US" sz="800" u="sng">
                <a:solidFill>
                  <a:srgbClr val="2B7C9E"/>
                </a:solidFill>
                <a:latin typeface="Roboto"/>
                <a:ea typeface="Roboto"/>
                <a:cs typeface="Roboto"/>
                <a:sym typeface="Roboto"/>
                <a:hlinkClick r:id="rId5">
                  <a:extLst>
                    <a:ext uri="{A12FA001-AC4F-418D-AE19-62706E023703}">
                      <ahyp:hlinkClr val="tx"/>
                    </a:ext>
                  </a:extLst>
                </a:hlinkClick>
              </a:rPr>
              <a:t>What's Your Impact</a:t>
            </a:r>
            <a:endParaRPr sz="800">
              <a:latin typeface="Roboto"/>
              <a:ea typeface="Roboto"/>
              <a:cs typeface="Roboto"/>
              <a:sym typeface="Roboto"/>
            </a:endParaRPr>
          </a:p>
        </p:txBody>
      </p:sp>
      <p:sp>
        <p:nvSpPr>
          <p:cNvPr id="237" name="Google Shape;237;p18"/>
          <p:cNvSpPr txBox="1"/>
          <p:nvPr/>
        </p:nvSpPr>
        <p:spPr>
          <a:xfrm>
            <a:off x="6159487" y="3251193"/>
            <a:ext cx="2959735" cy="1877695"/>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80000">
            <a:spAutoFit/>
          </a:bodyPr>
          <a:lstStyle/>
          <a:p>
            <a:pPr indent="0" lvl="0" marL="85725" marR="0" rtl="0" algn="l">
              <a:lnSpc>
                <a:spcPct val="100000"/>
              </a:lnSpc>
              <a:spcBef>
                <a:spcPts val="0"/>
              </a:spcBef>
              <a:spcAft>
                <a:spcPts val="0"/>
              </a:spcAft>
              <a:buNone/>
            </a:pPr>
            <a:r>
              <a:rPr b="1" lang="en-US" sz="1100">
                <a:latin typeface="Caladea"/>
                <a:ea typeface="Caladea"/>
                <a:cs typeface="Caladea"/>
                <a:sym typeface="Caladea"/>
              </a:rPr>
              <a:t>Referensi</a:t>
            </a:r>
            <a:endParaRPr sz="1100">
              <a:latin typeface="Caladea"/>
              <a:ea typeface="Caladea"/>
              <a:cs typeface="Caladea"/>
              <a:sym typeface="Caladea"/>
            </a:endParaRPr>
          </a:p>
          <a:p>
            <a:pPr indent="0" lvl="0" marL="85725" marR="11557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6">
                  <a:extLst>
                    <a:ext uri="{A12FA001-AC4F-418D-AE19-62706E023703}">
                      <ahyp:hlinkClr val="tx"/>
                    </a:ext>
                  </a:extLst>
                </a:hlinkClick>
              </a:rPr>
              <a:t>https://sustaination.id/dampak-jejak-karbon-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7">
                  <a:extLst>
                    <a:ext uri="{A12FA001-AC4F-418D-AE19-62706E023703}">
                      <ahyp:hlinkClr val="tx"/>
                    </a:ext>
                  </a:extLst>
                </a:hlinkClick>
              </a:rPr>
              <a:t>yang-kita-hasilkan-selama-ini/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8">
                  <a:extLst>
                    <a:ext uri="{A12FA001-AC4F-418D-AE19-62706E023703}">
                      <ahyp:hlinkClr val="tx"/>
                    </a:ext>
                  </a:extLst>
                </a:hlinkClick>
              </a:rPr>
              <a:t>https://www.dw.com/id/cara-kurangi-jejak-k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9">
                  <a:extLst>
                    <a:ext uri="{A12FA001-AC4F-418D-AE19-62706E023703}">
                      <ahyp:hlinkClr val="tx"/>
                    </a:ext>
                  </a:extLst>
                </a:hlinkClick>
              </a:rPr>
              <a:t>arbon-saat-streaming-video-dan-game/a-548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0">
                  <a:extLst>
                    <a:ext uri="{A12FA001-AC4F-418D-AE19-62706E023703}">
                      <ahyp:hlinkClr val="tx"/>
                    </a:ext>
                  </a:extLst>
                </a:hlinkClick>
              </a:rPr>
              <a:t>82336</a:t>
            </a:r>
            <a:endParaRPr sz="1100">
              <a:latin typeface="Caladea"/>
              <a:ea typeface="Caladea"/>
              <a:cs typeface="Caladea"/>
              <a:sym typeface="Caladea"/>
            </a:endParaRPr>
          </a:p>
          <a:p>
            <a:pPr indent="0" lvl="0" marL="85725" marR="8763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11">
                  <a:extLst>
                    <a:ext uri="{A12FA001-AC4F-418D-AE19-62706E023703}">
                      <ahyp:hlinkClr val="tx"/>
                    </a:ext>
                  </a:extLst>
                </a:hlinkClick>
              </a:rPr>
              <a:t>https://www.kompas.com/sains/read/2020/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2">
                  <a:extLst>
                    <a:ext uri="{A12FA001-AC4F-418D-AE19-62706E023703}">
                      <ahyp:hlinkClr val="tx"/>
                    </a:ext>
                  </a:extLst>
                </a:hlinkClick>
              </a:rPr>
              <a:t>05/03/120200623/dampak-perubahan-iklim-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13">
                  <a:extLst>
                    <a:ext uri="{A12FA001-AC4F-418D-AE19-62706E023703}">
                      <ahyp:hlinkClr val="tx"/>
                    </a:ext>
                  </a:extLst>
                </a:hlinkClick>
              </a:rPr>
              <a:t>pulau-kecil-di-indonesia-terancam-tenggelam</a:t>
            </a:r>
            <a:endParaRPr sz="1100">
              <a:latin typeface="Caladea"/>
              <a:ea typeface="Caladea"/>
              <a:cs typeface="Caladea"/>
              <a:sym typeface="Caladea"/>
            </a:endParaRPr>
          </a:p>
          <a:p>
            <a:pPr indent="0" lvl="0" marL="85725" marR="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14">
                  <a:extLst>
                    <a:ext uri="{A12FA001-AC4F-418D-AE19-62706E023703}">
                      <ahyp:hlinkClr val="tx"/>
                    </a:ext>
                  </a:extLst>
                </a:hlinkClick>
              </a:rPr>
              <a:t>?page=all</a:t>
            </a:r>
            <a:endParaRPr sz="1100">
              <a:latin typeface="Caladea"/>
              <a:ea typeface="Caladea"/>
              <a:cs typeface="Caladea"/>
              <a:sym typeface="Calade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9"/>
          <p:cNvSpPr txBox="1"/>
          <p:nvPr/>
        </p:nvSpPr>
        <p:spPr>
          <a:xfrm>
            <a:off x="398106" y="3609729"/>
            <a:ext cx="1189990" cy="1375410"/>
          </a:xfrm>
          <a:prstGeom prst="rect">
            <a:avLst/>
          </a:prstGeom>
          <a:noFill/>
          <a:ln>
            <a:noFill/>
          </a:ln>
        </p:spPr>
        <p:txBody>
          <a:bodyPr anchorCtr="0" anchor="t" bIns="0" lIns="0" spcFirstLastPara="1" rIns="0" wrap="square" tIns="12700">
            <a:spAutoFit/>
          </a:bodyPr>
          <a:lstStyle/>
          <a:p>
            <a:pPr indent="38100" lvl="0" marL="12700" marR="5080" rtl="0" algn="r">
              <a:lnSpc>
                <a:spcPct val="114999"/>
              </a:lnSpc>
              <a:spcBef>
                <a:spcPts val="0"/>
              </a:spcBef>
              <a:spcAft>
                <a:spcPts val="0"/>
              </a:spcAft>
              <a:buNone/>
            </a:pPr>
            <a:r>
              <a:rPr lang="en-US" sz="1100">
                <a:latin typeface="Arial"/>
                <a:ea typeface="Arial"/>
                <a:cs typeface="Arial"/>
                <a:sym typeface="Arial"/>
              </a:rPr>
              <a:t>Waktu: 1 JP tugas  mandiri(Total 2 JP)  Bahan: Proyektor,  laptop, video  Peran Guru:  fasilitator dan  pendamping</a:t>
            </a:r>
            <a:endParaRPr sz="1100">
              <a:latin typeface="Arial"/>
              <a:ea typeface="Arial"/>
              <a:cs typeface="Arial"/>
              <a:sym typeface="Arial"/>
            </a:endParaRPr>
          </a:p>
        </p:txBody>
      </p:sp>
      <p:sp>
        <p:nvSpPr>
          <p:cNvPr id="243" name="Google Shape;243;p19"/>
          <p:cNvSpPr/>
          <p:nvPr/>
        </p:nvSpPr>
        <p:spPr>
          <a:xfrm>
            <a:off x="1645621" y="114474"/>
            <a:ext cx="4917440" cy="4621530"/>
          </a:xfrm>
          <a:custGeom>
            <a:rect b="b" l="l" r="r" t="t"/>
            <a:pathLst>
              <a:path extrusionOk="0" h="4621530" w="4917440">
                <a:moveTo>
                  <a:pt x="0" y="0"/>
                </a:moveTo>
                <a:lnTo>
                  <a:pt x="4917290" y="0"/>
                </a:lnTo>
                <a:lnTo>
                  <a:pt x="4917290" y="4621190"/>
                </a:lnTo>
                <a:lnTo>
                  <a:pt x="0" y="46211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4" name="Google Shape;244;p19"/>
          <p:cNvSpPr txBox="1"/>
          <p:nvPr/>
        </p:nvSpPr>
        <p:spPr>
          <a:xfrm>
            <a:off x="1718646" y="158163"/>
            <a:ext cx="4765675" cy="7620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b="1" lang="en-US" sz="1050">
                <a:latin typeface="Arial"/>
                <a:ea typeface="Arial"/>
                <a:cs typeface="Arial"/>
                <a:sym typeface="Arial"/>
              </a:rPr>
              <a:t>Persiapan</a:t>
            </a:r>
            <a:endParaRPr sz="1050">
              <a:latin typeface="Arial"/>
              <a:ea typeface="Arial"/>
              <a:cs typeface="Arial"/>
              <a:sym typeface="Arial"/>
            </a:endParaRPr>
          </a:p>
          <a:p>
            <a:pPr indent="0" lvl="0" marL="12700" marR="5080" rtl="0" algn="l">
              <a:lnSpc>
                <a:spcPct val="114999"/>
              </a:lnSpc>
              <a:spcBef>
                <a:spcPts val="0"/>
              </a:spcBef>
              <a:spcAft>
                <a:spcPts val="0"/>
              </a:spcAft>
              <a:buNone/>
            </a:pPr>
            <a:r>
              <a:rPr lang="en-US" sz="1050">
                <a:latin typeface="Arial"/>
                <a:ea typeface="Arial"/>
                <a:cs typeface="Arial"/>
                <a:sym typeface="Arial"/>
              </a:rPr>
              <a:t>Guru mencari video rekaman, berita atau film pendek mengenai perubahan iklim  yang dirasakan di Indonesia (seperti: banjir, musim kemarau panjang, dll). Guru  bisa menyimpan video terlebih dahulu.</a:t>
            </a:r>
            <a:endParaRPr sz="1050">
              <a:latin typeface="Arial"/>
              <a:ea typeface="Arial"/>
              <a:cs typeface="Arial"/>
              <a:sym typeface="Arial"/>
            </a:endParaRPr>
          </a:p>
        </p:txBody>
      </p:sp>
      <p:sp>
        <p:nvSpPr>
          <p:cNvPr id="245" name="Google Shape;245;p19"/>
          <p:cNvSpPr txBox="1"/>
          <p:nvPr/>
        </p:nvSpPr>
        <p:spPr>
          <a:xfrm>
            <a:off x="1718646" y="1078276"/>
            <a:ext cx="4699635" cy="1497965"/>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b="1" lang="en-US" sz="1050">
                <a:latin typeface="Arial"/>
                <a:ea typeface="Arial"/>
                <a:cs typeface="Arial"/>
                <a:sym typeface="Arial"/>
              </a:rPr>
              <a:t>Pelaksanaan</a:t>
            </a:r>
            <a:endParaRPr sz="1050">
              <a:latin typeface="Arial"/>
              <a:ea typeface="Arial"/>
              <a:cs typeface="Arial"/>
              <a:sym typeface="Arial"/>
            </a:endParaRPr>
          </a:p>
          <a:p>
            <a:pPr indent="-66675" lvl="0" marL="12700" marR="116204" rtl="0" algn="l">
              <a:lnSpc>
                <a:spcPct val="114999"/>
              </a:lnSpc>
              <a:spcBef>
                <a:spcPts val="0"/>
              </a:spcBef>
              <a:spcAft>
                <a:spcPts val="0"/>
              </a:spcAft>
              <a:buSzPts val="1050"/>
              <a:buFont typeface="Arial"/>
              <a:buChar char="-"/>
            </a:pPr>
            <a:r>
              <a:rPr lang="en-US" sz="1050">
                <a:latin typeface="Arial"/>
                <a:ea typeface="Arial"/>
                <a:cs typeface="Arial"/>
                <a:sym typeface="Arial"/>
              </a:rPr>
              <a:t>Guru menjelaskan salah satu penyebab utama perubahan iklim adalah jejak  karbon</a:t>
            </a:r>
            <a:endParaRPr sz="1050">
              <a:latin typeface="Arial"/>
              <a:ea typeface="Arial"/>
              <a:cs typeface="Arial"/>
              <a:sym typeface="Arial"/>
            </a:endParaRPr>
          </a:p>
          <a:p>
            <a:pPr indent="-66675" lvl="0" marL="12700" marR="34925" rtl="0" algn="l">
              <a:lnSpc>
                <a:spcPct val="114999"/>
              </a:lnSpc>
              <a:spcBef>
                <a:spcPts val="0"/>
              </a:spcBef>
              <a:spcAft>
                <a:spcPts val="0"/>
              </a:spcAft>
              <a:buSzPts val="1050"/>
              <a:buFont typeface="Arial"/>
              <a:buChar char="-"/>
            </a:pPr>
            <a:r>
              <a:rPr lang="en-US" sz="1050">
                <a:latin typeface="Arial"/>
                <a:ea typeface="Arial"/>
                <a:cs typeface="Arial"/>
                <a:sym typeface="Arial"/>
              </a:rPr>
              <a:t>Guru menjelaskan efek yang dirasakan dari perubahan iklim secara langsung  maupun tidak kepada peserta didik..</a:t>
            </a:r>
            <a:endParaRPr sz="1050">
              <a:latin typeface="Arial"/>
              <a:ea typeface="Arial"/>
              <a:cs typeface="Arial"/>
              <a:sym typeface="Arial"/>
            </a:endParaRPr>
          </a:p>
          <a:p>
            <a:pPr indent="-66675" lvl="0" marL="12700" marR="5080" rtl="0" algn="l">
              <a:lnSpc>
                <a:spcPct val="114999"/>
              </a:lnSpc>
              <a:spcBef>
                <a:spcPts val="0"/>
              </a:spcBef>
              <a:spcAft>
                <a:spcPts val="0"/>
              </a:spcAft>
              <a:buSzPts val="1050"/>
              <a:buFont typeface="Arial"/>
              <a:buChar char="-"/>
            </a:pPr>
            <a:r>
              <a:rPr lang="en-US" sz="1050">
                <a:latin typeface="Arial"/>
                <a:ea typeface="Arial"/>
                <a:cs typeface="Arial"/>
                <a:sym typeface="Arial"/>
              </a:rPr>
              <a:t>Guru berdiskusi dengan peserta didik dalam kelompok sebelumnya mengenai  apa yang telah mereka tonton dan memberikan beberapa pertanyaan:</a:t>
            </a:r>
            <a:endParaRPr sz="1050">
              <a:latin typeface="Arial"/>
              <a:ea typeface="Arial"/>
              <a:cs typeface="Arial"/>
              <a:sym typeface="Arial"/>
            </a:endParaRPr>
          </a:p>
          <a:p>
            <a:pPr indent="0" lvl="0" marL="12700" marR="0" rtl="0" algn="l">
              <a:lnSpc>
                <a:spcPct val="100000"/>
              </a:lnSpc>
              <a:spcBef>
                <a:spcPts val="190"/>
              </a:spcBef>
              <a:spcAft>
                <a:spcPts val="0"/>
              </a:spcAft>
              <a:buNone/>
            </a:pPr>
            <a:r>
              <a:rPr lang="en-US" sz="1050">
                <a:latin typeface="Arial"/>
                <a:ea typeface="Arial"/>
                <a:cs typeface="Arial"/>
                <a:sym typeface="Arial"/>
              </a:rPr>
              <a:t>a.	Apakah listrik, makanan atau energi yang dipakai sehari- hari</a:t>
            </a:r>
            <a:endParaRPr sz="1050">
              <a:latin typeface="Arial"/>
              <a:ea typeface="Arial"/>
              <a:cs typeface="Arial"/>
              <a:sym typeface="Arial"/>
            </a:endParaRPr>
          </a:p>
        </p:txBody>
      </p:sp>
      <p:sp>
        <p:nvSpPr>
          <p:cNvPr id="246" name="Google Shape;246;p19"/>
          <p:cNvSpPr txBox="1"/>
          <p:nvPr/>
        </p:nvSpPr>
        <p:spPr>
          <a:xfrm>
            <a:off x="1718646" y="2574460"/>
            <a:ext cx="2411730" cy="1854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merupakan kontributor perubahan iklim?</a:t>
            </a:r>
            <a:endParaRPr sz="1050">
              <a:latin typeface="Arial"/>
              <a:ea typeface="Arial"/>
              <a:cs typeface="Arial"/>
              <a:sym typeface="Arial"/>
            </a:endParaRPr>
          </a:p>
        </p:txBody>
      </p:sp>
      <p:sp>
        <p:nvSpPr>
          <p:cNvPr id="247" name="Google Shape;247;p19"/>
          <p:cNvSpPr txBox="1"/>
          <p:nvPr/>
        </p:nvSpPr>
        <p:spPr>
          <a:xfrm>
            <a:off x="1718646" y="2734479"/>
            <a:ext cx="136525" cy="3937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b.</a:t>
            </a:r>
            <a:endParaRPr sz="1050">
              <a:latin typeface="Arial"/>
              <a:ea typeface="Arial"/>
              <a:cs typeface="Arial"/>
              <a:sym typeface="Arial"/>
            </a:endParaRPr>
          </a:p>
          <a:p>
            <a:pPr indent="0" lvl="0" marL="12700" marR="0" rtl="0" algn="l">
              <a:lnSpc>
                <a:spcPct val="100000"/>
              </a:lnSpc>
              <a:spcBef>
                <a:spcPts val="190"/>
              </a:spcBef>
              <a:spcAft>
                <a:spcPts val="0"/>
              </a:spcAft>
              <a:buNone/>
            </a:pPr>
            <a:r>
              <a:rPr lang="en-US" sz="1050">
                <a:latin typeface="Arial"/>
                <a:ea typeface="Arial"/>
                <a:cs typeface="Arial"/>
                <a:sym typeface="Arial"/>
              </a:rPr>
              <a:t>c.</a:t>
            </a:r>
            <a:endParaRPr sz="1050">
              <a:latin typeface="Arial"/>
              <a:ea typeface="Arial"/>
              <a:cs typeface="Arial"/>
              <a:sym typeface="Arial"/>
            </a:endParaRPr>
          </a:p>
        </p:txBody>
      </p:sp>
      <p:sp>
        <p:nvSpPr>
          <p:cNvPr id="248" name="Google Shape;248;p19"/>
          <p:cNvSpPr txBox="1"/>
          <p:nvPr/>
        </p:nvSpPr>
        <p:spPr>
          <a:xfrm>
            <a:off x="2199155" y="2734479"/>
            <a:ext cx="3973195" cy="3937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Siapakah yang bertanggung jawab atas perubahan iklim?</a:t>
            </a:r>
            <a:endParaRPr sz="1050">
              <a:latin typeface="Arial"/>
              <a:ea typeface="Arial"/>
              <a:cs typeface="Arial"/>
              <a:sym typeface="Arial"/>
            </a:endParaRPr>
          </a:p>
          <a:p>
            <a:pPr indent="0" lvl="0" marL="34290" marR="0" rtl="0" algn="l">
              <a:lnSpc>
                <a:spcPct val="100000"/>
              </a:lnSpc>
              <a:spcBef>
                <a:spcPts val="190"/>
              </a:spcBef>
              <a:spcAft>
                <a:spcPts val="0"/>
              </a:spcAft>
              <a:buNone/>
            </a:pPr>
            <a:r>
              <a:rPr lang="en-US" sz="1050">
                <a:latin typeface="Arial"/>
                <a:ea typeface="Arial"/>
                <a:cs typeface="Arial"/>
                <a:sym typeface="Arial"/>
              </a:rPr>
              <a:t>Apakah solusi yang mungkin dapat diterapkan dalam memperbaiki</a:t>
            </a:r>
            <a:endParaRPr sz="1050">
              <a:latin typeface="Arial"/>
              <a:ea typeface="Arial"/>
              <a:cs typeface="Arial"/>
              <a:sym typeface="Arial"/>
            </a:endParaRPr>
          </a:p>
        </p:txBody>
      </p:sp>
      <p:sp>
        <p:nvSpPr>
          <p:cNvPr id="249" name="Google Shape;249;p19"/>
          <p:cNvSpPr txBox="1"/>
          <p:nvPr/>
        </p:nvSpPr>
        <p:spPr>
          <a:xfrm>
            <a:off x="1718646" y="3102525"/>
            <a:ext cx="4756785" cy="945515"/>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perubahan iklim?</a:t>
            </a:r>
            <a:endParaRPr sz="1050">
              <a:latin typeface="Arial"/>
              <a:ea typeface="Arial"/>
              <a:cs typeface="Arial"/>
              <a:sym typeface="Arial"/>
            </a:endParaRPr>
          </a:p>
          <a:p>
            <a:pPr indent="-66675" lvl="0" marL="12700" marR="5080" rtl="0" algn="l">
              <a:lnSpc>
                <a:spcPct val="114999"/>
              </a:lnSpc>
              <a:spcBef>
                <a:spcPts val="0"/>
              </a:spcBef>
              <a:spcAft>
                <a:spcPts val="0"/>
              </a:spcAft>
              <a:buSzPts val="1050"/>
              <a:buFont typeface="Arial"/>
              <a:buChar char="-"/>
            </a:pPr>
            <a:r>
              <a:rPr lang="en-US" sz="1050">
                <a:latin typeface="Arial"/>
                <a:ea typeface="Arial"/>
                <a:cs typeface="Arial"/>
                <a:sym typeface="Arial"/>
              </a:rPr>
              <a:t>Guru bisa memberi perkenalan terhadap energi alternatif, bahan-bahan buatan  lokal dll</a:t>
            </a:r>
            <a:endParaRPr sz="1050">
              <a:latin typeface="Arial"/>
              <a:ea typeface="Arial"/>
              <a:cs typeface="Arial"/>
              <a:sym typeface="Arial"/>
            </a:endParaRPr>
          </a:p>
          <a:p>
            <a:pPr indent="-66675" lvl="0" marL="12700" marR="167005" rtl="0" algn="l">
              <a:lnSpc>
                <a:spcPct val="114999"/>
              </a:lnSpc>
              <a:spcBef>
                <a:spcPts val="0"/>
              </a:spcBef>
              <a:spcAft>
                <a:spcPts val="0"/>
              </a:spcAft>
              <a:buSzPts val="1050"/>
              <a:buFont typeface="Arial"/>
              <a:buChar char="-"/>
            </a:pPr>
            <a:r>
              <a:rPr lang="en-US" sz="1050">
                <a:latin typeface="Arial"/>
                <a:ea typeface="Arial"/>
                <a:cs typeface="Arial"/>
                <a:sym typeface="Arial"/>
              </a:rPr>
              <a:t>Guru melakukan sesi diskusi mengenai apa yang telah peserta didik ketahui  mengenai jejak karbon</a:t>
            </a:r>
            <a:endParaRPr sz="1050">
              <a:latin typeface="Arial"/>
              <a:ea typeface="Arial"/>
              <a:cs typeface="Arial"/>
              <a:sym typeface="Arial"/>
            </a:endParaRPr>
          </a:p>
        </p:txBody>
      </p:sp>
      <p:sp>
        <p:nvSpPr>
          <p:cNvPr id="250" name="Google Shape;250;p19"/>
          <p:cNvSpPr txBox="1"/>
          <p:nvPr/>
        </p:nvSpPr>
        <p:spPr>
          <a:xfrm>
            <a:off x="1718646" y="4206660"/>
            <a:ext cx="4725670" cy="3937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b="1" lang="en-US" sz="1050">
                <a:latin typeface="Arial"/>
                <a:ea typeface="Arial"/>
                <a:cs typeface="Arial"/>
                <a:sym typeface="Arial"/>
              </a:rPr>
              <a:t>Tugas mandiri</a:t>
            </a:r>
            <a:endParaRPr sz="1050">
              <a:latin typeface="Arial"/>
              <a:ea typeface="Arial"/>
              <a:cs typeface="Arial"/>
              <a:sym typeface="Arial"/>
            </a:endParaRPr>
          </a:p>
          <a:p>
            <a:pPr indent="0" lvl="0" marL="12700" marR="0" rtl="0" algn="l">
              <a:lnSpc>
                <a:spcPct val="100000"/>
              </a:lnSpc>
              <a:spcBef>
                <a:spcPts val="190"/>
              </a:spcBef>
              <a:spcAft>
                <a:spcPts val="0"/>
              </a:spcAft>
              <a:buNone/>
            </a:pPr>
            <a:r>
              <a:rPr lang="en-US" sz="1050">
                <a:latin typeface="Arial"/>
                <a:ea typeface="Arial"/>
                <a:cs typeface="Arial"/>
                <a:sym typeface="Arial"/>
              </a:rPr>
              <a:t>Peserta didik diminta untuk menuliskan intisari video yang telah mereka tonton.</a:t>
            </a:r>
            <a:endParaRPr sz="1050">
              <a:latin typeface="Arial"/>
              <a:ea typeface="Arial"/>
              <a:cs typeface="Arial"/>
              <a:sym typeface="Arial"/>
            </a:endParaRPr>
          </a:p>
        </p:txBody>
      </p:sp>
      <p:sp>
        <p:nvSpPr>
          <p:cNvPr id="251" name="Google Shape;251;p19"/>
          <p:cNvSpPr txBox="1"/>
          <p:nvPr/>
        </p:nvSpPr>
        <p:spPr>
          <a:xfrm>
            <a:off x="73024" y="39496"/>
            <a:ext cx="1264285" cy="1497965"/>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6. Melihat  perubahan iklim  di lingkungan  sekitar dari video  disertai diskusi  dan penulisan  intisari video</a:t>
            </a:r>
            <a:endParaRPr sz="1200">
              <a:latin typeface="Caladea"/>
              <a:ea typeface="Caladea"/>
              <a:cs typeface="Caladea"/>
              <a:sym typeface="Caladea"/>
            </a:endParaRPr>
          </a:p>
        </p:txBody>
      </p:sp>
      <p:sp>
        <p:nvSpPr>
          <p:cNvPr id="252" name="Google Shape;252;p19"/>
          <p:cNvSpPr/>
          <p:nvPr/>
        </p:nvSpPr>
        <p:spPr>
          <a:xfrm>
            <a:off x="6639111" y="71649"/>
            <a:ext cx="2359295" cy="149774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3" name="Google Shape;253;p19"/>
          <p:cNvSpPr txBox="1"/>
          <p:nvPr/>
        </p:nvSpPr>
        <p:spPr>
          <a:xfrm>
            <a:off x="6680186" y="1803396"/>
            <a:ext cx="2362200" cy="1539875"/>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80000">
            <a:spAutoFit/>
          </a:bodyPr>
          <a:lstStyle/>
          <a:p>
            <a:pPr indent="0" lvl="0" marL="85090" marR="87630" rtl="0" algn="l">
              <a:lnSpc>
                <a:spcPct val="100000"/>
              </a:lnSpc>
              <a:spcBef>
                <a:spcPts val="0"/>
              </a:spcBef>
              <a:spcAft>
                <a:spcPts val="0"/>
              </a:spcAft>
              <a:buNone/>
            </a:pPr>
            <a:r>
              <a:rPr b="1" lang="en-US" sz="1100">
                <a:latin typeface="Caladea"/>
                <a:ea typeface="Caladea"/>
                <a:cs typeface="Caladea"/>
                <a:sym typeface="Caladea"/>
              </a:rPr>
              <a:t>Referensi:  </a:t>
            </a:r>
            <a:r>
              <a:rPr lang="en-US" sz="1100" u="sng">
                <a:solidFill>
                  <a:srgbClr val="1154CC"/>
                </a:solidFill>
                <a:latin typeface="Caladea"/>
                <a:ea typeface="Caladea"/>
                <a:cs typeface="Caladea"/>
                <a:sym typeface="Caladea"/>
                <a:hlinkClick r:id="rId4">
                  <a:extLst>
                    <a:ext uri="{A12FA001-AC4F-418D-AE19-62706E023703}">
                      <ahyp:hlinkClr val="tx"/>
                    </a:ext>
                  </a:extLst>
                </a:hlinkClick>
              </a:rPr>
              <a:t>http://ditjenppi.menlhk.go.id/kcpi/i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5">
                  <a:extLst>
                    <a:ext uri="{A12FA001-AC4F-418D-AE19-62706E023703}">
                      <ahyp:hlinkClr val="tx"/>
                    </a:ext>
                  </a:extLst>
                </a:hlinkClick>
              </a:rPr>
              <a:t>ndex.php/video/119-mengenal-per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6">
                  <a:extLst>
                    <a:ext uri="{A12FA001-AC4F-418D-AE19-62706E023703}">
                      <ahyp:hlinkClr val="tx"/>
                    </a:ext>
                  </a:extLst>
                </a:hlinkClick>
              </a:rPr>
              <a:t>ubahan-iklim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7">
                  <a:extLst>
                    <a:ext uri="{A12FA001-AC4F-418D-AE19-62706E023703}">
                      <ahyp:hlinkClr val="tx"/>
                    </a:ext>
                  </a:extLst>
                </a:hlinkClick>
              </a:rPr>
              <a:t>https://www.youtube.com/watch?v</a:t>
            </a:r>
            <a:endParaRPr sz="1100">
              <a:latin typeface="Caladea"/>
              <a:ea typeface="Caladea"/>
              <a:cs typeface="Caladea"/>
              <a:sym typeface="Caladea"/>
            </a:endParaRPr>
          </a:p>
          <a:p>
            <a:pPr indent="0" lvl="0" marL="85090" marR="120014"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8">
                  <a:extLst>
                    <a:ext uri="{A12FA001-AC4F-418D-AE19-62706E023703}">
                      <ahyp:hlinkClr val="tx"/>
                    </a:ext>
                  </a:extLst>
                </a:hlinkClick>
              </a:rPr>
              <a:t>=29jyaPIWzFI </a:t>
            </a:r>
            <a:r>
              <a:rPr lang="en-US" sz="1100">
                <a:solidFill>
                  <a:srgbClr val="1154CC"/>
                </a:solidFill>
                <a:latin typeface="Caladea"/>
                <a:ea typeface="Caladea"/>
                <a:cs typeface="Caladea"/>
                <a:sym typeface="Caladea"/>
              </a:rPr>
              <a:t> </a:t>
            </a:r>
            <a:r>
              <a:rPr lang="en-US" sz="1100" u="sng">
                <a:solidFill>
                  <a:srgbClr val="1154CC"/>
                </a:solidFill>
                <a:latin typeface="Caladea"/>
                <a:ea typeface="Caladea"/>
                <a:cs typeface="Caladea"/>
                <a:sym typeface="Caladea"/>
                <a:hlinkClick r:id="rId9">
                  <a:extLst>
                    <a:ext uri="{A12FA001-AC4F-418D-AE19-62706E023703}">
                      <ahyp:hlinkClr val="tx"/>
                    </a:ext>
                  </a:extLst>
                </a:hlinkClick>
              </a:rPr>
              <a:t>https://www.youtube.com/watch?v</a:t>
            </a:r>
            <a:endParaRPr sz="1100">
              <a:latin typeface="Caladea"/>
              <a:ea typeface="Caladea"/>
              <a:cs typeface="Caladea"/>
              <a:sym typeface="Caladea"/>
            </a:endParaRPr>
          </a:p>
          <a:p>
            <a:pPr indent="0" lvl="0" marL="85090" marR="0" rtl="0" algn="l">
              <a:lnSpc>
                <a:spcPct val="100000"/>
              </a:lnSpc>
              <a:spcBef>
                <a:spcPts val="0"/>
              </a:spcBef>
              <a:spcAft>
                <a:spcPts val="0"/>
              </a:spcAft>
              <a:buNone/>
            </a:pPr>
            <a:r>
              <a:rPr lang="en-US" sz="1100" u="sng">
                <a:solidFill>
                  <a:srgbClr val="1154CC"/>
                </a:solidFill>
                <a:latin typeface="Caladea"/>
                <a:ea typeface="Caladea"/>
                <a:cs typeface="Caladea"/>
                <a:sym typeface="Caladea"/>
                <a:hlinkClick r:id="rId10">
                  <a:extLst>
                    <a:ext uri="{A12FA001-AC4F-418D-AE19-62706E023703}">
                      <ahyp:hlinkClr val="tx"/>
                    </a:ext>
                  </a:extLst>
                </a:hlinkClick>
              </a:rPr>
              <a:t>=DAduf5SzmTs</a:t>
            </a:r>
            <a:endParaRPr sz="1100">
              <a:latin typeface="Caladea"/>
              <a:ea typeface="Caladea"/>
              <a:cs typeface="Caladea"/>
              <a:sym typeface="Caladea"/>
            </a:endParaRPr>
          </a:p>
        </p:txBody>
      </p:sp>
      <p:sp>
        <p:nvSpPr>
          <p:cNvPr id="254" name="Google Shape;254;p19"/>
          <p:cNvSpPr/>
          <p:nvPr/>
        </p:nvSpPr>
        <p:spPr>
          <a:xfrm>
            <a:off x="6680936" y="3417543"/>
            <a:ext cx="2360695" cy="1327497"/>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5" name="Google Shape;255;p19"/>
          <p:cNvSpPr txBox="1"/>
          <p:nvPr/>
        </p:nvSpPr>
        <p:spPr>
          <a:xfrm>
            <a:off x="6765914" y="4716643"/>
            <a:ext cx="218122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2B7C9E"/>
                </a:solidFill>
                <a:latin typeface="Times New Roman"/>
                <a:ea typeface="Times New Roman"/>
                <a:cs typeface="Times New Roman"/>
                <a:sym typeface="Times New Roman"/>
              </a:rPr>
              <a:t>https://masakini.co/news/indonesia-konsisten</a:t>
            </a:r>
            <a:endParaRPr sz="900">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lang="en-US" sz="900">
                <a:solidFill>
                  <a:srgbClr val="2B7C9E"/>
                </a:solidFill>
                <a:latin typeface="Times New Roman"/>
                <a:ea typeface="Times New Roman"/>
                <a:cs typeface="Times New Roman"/>
                <a:sym typeface="Times New Roman"/>
              </a:rPr>
              <a:t>-tangani-isu-perubahan-iklim/</a:t>
            </a:r>
            <a:endParaRPr sz="900">
              <a:latin typeface="Times New Roman"/>
              <a:ea typeface="Times New Roman"/>
              <a:cs typeface="Times New Roman"/>
              <a:sym typeface="Times New Roman"/>
            </a:endParaRPr>
          </a:p>
        </p:txBody>
      </p:sp>
      <p:sp>
        <p:nvSpPr>
          <p:cNvPr id="256" name="Google Shape;256;p19"/>
          <p:cNvSpPr txBox="1"/>
          <p:nvPr/>
        </p:nvSpPr>
        <p:spPr>
          <a:xfrm>
            <a:off x="6712136" y="1580768"/>
            <a:ext cx="2192020" cy="1320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700" u="sng">
                <a:solidFill>
                  <a:srgbClr val="2B7C9E"/>
                </a:solidFill>
                <a:latin typeface="Arial"/>
                <a:ea typeface="Arial"/>
                <a:cs typeface="Arial"/>
                <a:sym typeface="Arial"/>
                <a:hlinkClick r:id="rId12">
                  <a:extLst>
                    <a:ext uri="{A12FA001-AC4F-418D-AE19-62706E023703}">
                      <ahyp:hlinkClr val="tx"/>
                    </a:ext>
                  </a:extLst>
                </a:hlinkClick>
              </a:rPr>
              <a:t>How Climate Change Will Transform Work | The Nation</a:t>
            </a:r>
            <a:endParaRPr sz="7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 name="Shape 54"/>
        <p:cNvGrpSpPr/>
        <p:nvPr/>
      </p:nvGrpSpPr>
      <p:grpSpPr>
        <a:xfrm>
          <a:off x="0" y="0"/>
          <a:ext cx="0" cy="0"/>
          <a:chOff x="0" y="0"/>
          <a:chExt cx="0" cy="0"/>
        </a:xfrm>
      </p:grpSpPr>
      <p:sp>
        <p:nvSpPr>
          <p:cNvPr id="55" name="Google Shape;55;p2"/>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FDF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6" name="Google Shape;56;p2"/>
          <p:cNvSpPr txBox="1"/>
          <p:nvPr/>
        </p:nvSpPr>
        <p:spPr>
          <a:xfrm>
            <a:off x="258474" y="611055"/>
            <a:ext cx="6071235" cy="690245"/>
          </a:xfrm>
          <a:prstGeom prst="rect">
            <a:avLst/>
          </a:prstGeom>
          <a:noFill/>
          <a:ln>
            <a:noFill/>
          </a:ln>
        </p:spPr>
        <p:txBody>
          <a:bodyPr anchorCtr="0" anchor="t" bIns="0" lIns="0" spcFirstLastPara="1" rIns="0" wrap="square" tIns="11425">
            <a:spAutoFit/>
          </a:bodyPr>
          <a:lstStyle/>
          <a:p>
            <a:pPr indent="457200" lvl="0" marL="12700" marR="5080" rtl="0" algn="just">
              <a:lnSpc>
                <a:spcPct val="103800"/>
              </a:lnSpc>
              <a:spcBef>
                <a:spcPts val="0"/>
              </a:spcBef>
              <a:spcAft>
                <a:spcPts val="0"/>
              </a:spcAft>
              <a:buNone/>
            </a:pPr>
            <a:r>
              <a:rPr lang="en-US" sz="1050">
                <a:latin typeface="Arial"/>
                <a:ea typeface="Arial"/>
                <a:cs typeface="Arial"/>
                <a:sym typeface="Arial"/>
              </a:rPr>
              <a:t>Berdasar pada dimensi dan elemen profil pelajar Pancasila dan mengangkat tema ‘Gaya  Hidup Berkelanjutan’, projek dengan topik Jejak karbon, jejak kita di Bumi diharapkan dapat  membuat para peserta didik lebih sadar dengan penyebab perubahan iklim dan cara mengurangi  penyebabnya, serta menerapkan gaya hidup berkelanjutan.</a:t>
            </a:r>
            <a:endParaRPr sz="1050">
              <a:latin typeface="Arial"/>
              <a:ea typeface="Arial"/>
              <a:cs typeface="Arial"/>
              <a:sym typeface="Arial"/>
            </a:endParaRPr>
          </a:p>
        </p:txBody>
      </p:sp>
      <p:sp>
        <p:nvSpPr>
          <p:cNvPr id="57" name="Google Shape;57;p2"/>
          <p:cNvSpPr txBox="1"/>
          <p:nvPr/>
        </p:nvSpPr>
        <p:spPr>
          <a:xfrm>
            <a:off x="258474" y="1441636"/>
            <a:ext cx="6070600" cy="523875"/>
          </a:xfrm>
          <a:prstGeom prst="rect">
            <a:avLst/>
          </a:prstGeom>
          <a:noFill/>
          <a:ln>
            <a:noFill/>
          </a:ln>
        </p:spPr>
        <p:txBody>
          <a:bodyPr anchorCtr="0" anchor="t" bIns="0" lIns="0" spcFirstLastPara="1" rIns="0" wrap="square" tIns="11425">
            <a:spAutoFit/>
          </a:bodyPr>
          <a:lstStyle/>
          <a:p>
            <a:pPr indent="457200" lvl="0" marL="12700" marR="5080" rtl="0" algn="just">
              <a:lnSpc>
                <a:spcPct val="103800"/>
              </a:lnSpc>
              <a:spcBef>
                <a:spcPts val="0"/>
              </a:spcBef>
              <a:spcAft>
                <a:spcPts val="0"/>
              </a:spcAft>
              <a:buNone/>
            </a:pPr>
            <a:r>
              <a:rPr lang="en-US" sz="1050">
                <a:latin typeface="Arial"/>
                <a:ea typeface="Arial"/>
                <a:cs typeface="Arial"/>
                <a:sym typeface="Arial"/>
              </a:rPr>
              <a:t>Projek ini dimulai dengan tahap pengenalan dan penjelasan perubahan iklim, sumber gas  emisi efek rumah kaca/ Greenhouse gas (GHG), dan jejak karbon beserta sumber kontribusi jejak  karbon.</a:t>
            </a:r>
            <a:endParaRPr sz="1050">
              <a:latin typeface="Arial"/>
              <a:ea typeface="Arial"/>
              <a:cs typeface="Arial"/>
              <a:sym typeface="Arial"/>
            </a:endParaRPr>
          </a:p>
        </p:txBody>
      </p:sp>
      <p:sp>
        <p:nvSpPr>
          <p:cNvPr id="58" name="Google Shape;58;p2"/>
          <p:cNvSpPr txBox="1"/>
          <p:nvPr/>
        </p:nvSpPr>
        <p:spPr>
          <a:xfrm>
            <a:off x="258474" y="2106098"/>
            <a:ext cx="6071870" cy="690245"/>
          </a:xfrm>
          <a:prstGeom prst="rect">
            <a:avLst/>
          </a:prstGeom>
          <a:noFill/>
          <a:ln>
            <a:noFill/>
          </a:ln>
        </p:spPr>
        <p:txBody>
          <a:bodyPr anchorCtr="0" anchor="t" bIns="0" lIns="0" spcFirstLastPara="1" rIns="0" wrap="square" tIns="11425">
            <a:spAutoFit/>
          </a:bodyPr>
          <a:lstStyle/>
          <a:p>
            <a:pPr indent="457200" lvl="0" marL="12700" marR="5080" rtl="0" algn="just">
              <a:lnSpc>
                <a:spcPct val="103800"/>
              </a:lnSpc>
              <a:spcBef>
                <a:spcPts val="0"/>
              </a:spcBef>
              <a:spcAft>
                <a:spcPts val="0"/>
              </a:spcAft>
              <a:buNone/>
            </a:pPr>
            <a:r>
              <a:rPr lang="en-US" sz="1050">
                <a:latin typeface="Arial"/>
                <a:ea typeface="Arial"/>
                <a:cs typeface="Arial"/>
                <a:sym typeface="Arial"/>
              </a:rPr>
              <a:t>Kemudian pada tahap konstektualisasi, peserta didik mencoba melihat apa yang terjadi di  lingkungan sekitar dan mengidentifikasi sumber GHG. Lalu peserta didik mencari dan  membandingkan penyumbang jumlah jejak karbon yang paling signifikan dari diri sendiri dan dari  orang lain secara individual dan kelompok.</a:t>
            </a:r>
            <a:endParaRPr sz="1050">
              <a:latin typeface="Arial"/>
              <a:ea typeface="Arial"/>
              <a:cs typeface="Arial"/>
              <a:sym typeface="Arial"/>
            </a:endParaRPr>
          </a:p>
        </p:txBody>
      </p:sp>
      <p:sp>
        <p:nvSpPr>
          <p:cNvPr id="59" name="Google Shape;59;p2"/>
          <p:cNvSpPr txBox="1"/>
          <p:nvPr/>
        </p:nvSpPr>
        <p:spPr>
          <a:xfrm>
            <a:off x="258474" y="2936667"/>
            <a:ext cx="6071870" cy="1022350"/>
          </a:xfrm>
          <a:prstGeom prst="rect">
            <a:avLst/>
          </a:prstGeom>
          <a:noFill/>
          <a:ln>
            <a:noFill/>
          </a:ln>
        </p:spPr>
        <p:txBody>
          <a:bodyPr anchorCtr="0" anchor="t" bIns="0" lIns="0" spcFirstLastPara="1" rIns="0" wrap="square" tIns="11425">
            <a:spAutoFit/>
          </a:bodyPr>
          <a:lstStyle/>
          <a:p>
            <a:pPr indent="457200" lvl="0" marL="12700" marR="5080" rtl="0" algn="just">
              <a:lnSpc>
                <a:spcPct val="103800"/>
              </a:lnSpc>
              <a:spcBef>
                <a:spcPts val="0"/>
              </a:spcBef>
              <a:spcAft>
                <a:spcPts val="0"/>
              </a:spcAft>
              <a:buNone/>
            </a:pPr>
            <a:r>
              <a:rPr lang="en-US" sz="1050">
                <a:latin typeface="Arial"/>
                <a:ea typeface="Arial"/>
                <a:cs typeface="Arial"/>
                <a:sym typeface="Arial"/>
              </a:rPr>
              <a:t>Setelah proses pengenalan diharapkan peserta didik menyadari apa yang dapat mereka  lakukan dan melakukan riset dan tindakan pada tahap aksi. Pada tahap ini, peserta didik  diharapkan dapat menerapkan apa yang telah mereka ketahui dan mencoba mencari solusi yang  mungkin diaplikasikan yaitu dengan melakukan kampanye untuk membujuk orang lain ikut serta  dalam pengurangan jumlah jejak karbon. Guru akan mendampingi dan mengevaluasi isi dari  kampanye tersebut sebagai hasil akhir dari projek ini.</a:t>
            </a:r>
            <a:endParaRPr sz="1050">
              <a:latin typeface="Arial"/>
              <a:ea typeface="Arial"/>
              <a:cs typeface="Arial"/>
              <a:sym typeface="Arial"/>
            </a:endParaRPr>
          </a:p>
        </p:txBody>
      </p:sp>
      <p:sp>
        <p:nvSpPr>
          <p:cNvPr id="60" name="Google Shape;60;p2"/>
          <p:cNvSpPr txBox="1"/>
          <p:nvPr/>
        </p:nvSpPr>
        <p:spPr>
          <a:xfrm>
            <a:off x="258474" y="4099477"/>
            <a:ext cx="6073140" cy="856615"/>
          </a:xfrm>
          <a:prstGeom prst="rect">
            <a:avLst/>
          </a:prstGeom>
          <a:noFill/>
          <a:ln>
            <a:noFill/>
          </a:ln>
        </p:spPr>
        <p:txBody>
          <a:bodyPr anchorCtr="0" anchor="t" bIns="0" lIns="0" spcFirstLastPara="1" rIns="0" wrap="square" tIns="11425">
            <a:spAutoFit/>
          </a:bodyPr>
          <a:lstStyle/>
          <a:p>
            <a:pPr indent="457200" lvl="0" marL="12700" marR="5080" rtl="0" algn="just">
              <a:lnSpc>
                <a:spcPct val="103800"/>
              </a:lnSpc>
              <a:spcBef>
                <a:spcPts val="0"/>
              </a:spcBef>
              <a:spcAft>
                <a:spcPts val="0"/>
              </a:spcAft>
              <a:buNone/>
            </a:pPr>
            <a:r>
              <a:rPr lang="en-US" sz="1050">
                <a:latin typeface="Arial"/>
                <a:ea typeface="Arial"/>
                <a:cs typeface="Arial"/>
                <a:sym typeface="Arial"/>
              </a:rPr>
              <a:t>Peserta didik diharapkan telah mengerti penyebab perubahan iklim serta tindakan mitigasi  atau solusi yang mungkin diterapkan dalam kehidupan sehari- hari baik di lingkungan sekolah  ataupun di rumah pada akhir projek ini, didasarkan dimensi Profil Pelajar Pancasila yakni,  Beriman, bertakwa kepada Tuhan YME dan Berakhlak Mulia, Mandiri, dan Kreatif beserta sub-  elemen yang dijabarkan pada halaman 3-6.</a:t>
            </a:r>
            <a:endParaRPr sz="1050">
              <a:latin typeface="Arial"/>
              <a:ea typeface="Arial"/>
              <a:cs typeface="Arial"/>
              <a:sym typeface="Arial"/>
            </a:endParaRPr>
          </a:p>
        </p:txBody>
      </p:sp>
      <p:sp>
        <p:nvSpPr>
          <p:cNvPr id="61" name="Google Shape;61;p2"/>
          <p:cNvSpPr txBox="1"/>
          <p:nvPr>
            <p:ph type="title"/>
          </p:nvPr>
        </p:nvSpPr>
        <p:spPr>
          <a:xfrm>
            <a:off x="2311820" y="221280"/>
            <a:ext cx="444690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38751C"/>
                </a:solidFill>
                <a:latin typeface="Caladea"/>
                <a:ea typeface="Caladea"/>
                <a:cs typeface="Caladea"/>
                <a:sym typeface="Caladea"/>
              </a:rPr>
              <a:t>Tujuan, alur dan target pencapaian projek</a:t>
            </a:r>
            <a:endParaRPr sz="1800">
              <a:latin typeface="Caladea"/>
              <a:ea typeface="Caladea"/>
              <a:cs typeface="Caladea"/>
              <a:sym typeface="Caladea"/>
            </a:endParaRPr>
          </a:p>
        </p:txBody>
      </p:sp>
      <p:grpSp>
        <p:nvGrpSpPr>
          <p:cNvPr id="62" name="Google Shape;62;p2"/>
          <p:cNvGrpSpPr/>
          <p:nvPr/>
        </p:nvGrpSpPr>
        <p:grpSpPr>
          <a:xfrm>
            <a:off x="6406537" y="710848"/>
            <a:ext cx="2684780" cy="4147185"/>
            <a:chOff x="6406537" y="710848"/>
            <a:chExt cx="2684780" cy="4147185"/>
          </a:xfrm>
        </p:grpSpPr>
        <p:sp>
          <p:nvSpPr>
            <p:cNvPr id="63" name="Google Shape;63;p2"/>
            <p:cNvSpPr/>
            <p:nvPr/>
          </p:nvSpPr>
          <p:spPr>
            <a:xfrm>
              <a:off x="6406537" y="710848"/>
              <a:ext cx="2684780" cy="4147185"/>
            </a:xfrm>
            <a:custGeom>
              <a:rect b="b" l="l" r="r" t="t"/>
              <a:pathLst>
                <a:path extrusionOk="0" h="4147185" w="2684779">
                  <a:moveTo>
                    <a:pt x="2684394" y="4146591"/>
                  </a:moveTo>
                  <a:lnTo>
                    <a:pt x="0" y="4146591"/>
                  </a:lnTo>
                  <a:lnTo>
                    <a:pt x="0" y="0"/>
                  </a:lnTo>
                  <a:lnTo>
                    <a:pt x="2684394" y="0"/>
                  </a:lnTo>
                  <a:lnTo>
                    <a:pt x="2684394" y="4146591"/>
                  </a:lnTo>
                  <a:close/>
                </a:path>
              </a:pathLst>
            </a:custGeom>
            <a:solidFill>
              <a:srgbClr val="D8E9D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4" name="Google Shape;64;p2"/>
            <p:cNvSpPr/>
            <p:nvPr/>
          </p:nvSpPr>
          <p:spPr>
            <a:xfrm>
              <a:off x="6406537" y="710848"/>
              <a:ext cx="2684780" cy="4147185"/>
            </a:xfrm>
            <a:custGeom>
              <a:rect b="b" l="l" r="r" t="t"/>
              <a:pathLst>
                <a:path extrusionOk="0" h="4147185" w="2684779">
                  <a:moveTo>
                    <a:pt x="0" y="0"/>
                  </a:moveTo>
                  <a:lnTo>
                    <a:pt x="2684394" y="0"/>
                  </a:lnTo>
                  <a:lnTo>
                    <a:pt x="2684394" y="4146591"/>
                  </a:lnTo>
                  <a:lnTo>
                    <a:pt x="0" y="4146591"/>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65" name="Google Shape;65;p2"/>
          <p:cNvSpPr txBox="1"/>
          <p:nvPr/>
        </p:nvSpPr>
        <p:spPr>
          <a:xfrm>
            <a:off x="6432990" y="744757"/>
            <a:ext cx="2585720" cy="3143885"/>
          </a:xfrm>
          <a:prstGeom prst="rect">
            <a:avLst/>
          </a:prstGeom>
          <a:noFill/>
          <a:ln>
            <a:noFill/>
          </a:ln>
        </p:spPr>
        <p:txBody>
          <a:bodyPr anchorCtr="0" anchor="t" bIns="0" lIns="0" spcFirstLastPara="1" rIns="0" wrap="square" tIns="12700">
            <a:spAutoFit/>
          </a:bodyPr>
          <a:lstStyle/>
          <a:p>
            <a:pPr indent="-683260" lvl="0" marL="780415" marR="46990" rtl="0" algn="just">
              <a:lnSpc>
                <a:spcPct val="120000"/>
              </a:lnSpc>
              <a:spcBef>
                <a:spcPts val="0"/>
              </a:spcBef>
              <a:spcAft>
                <a:spcPts val="0"/>
              </a:spcAft>
              <a:buNone/>
            </a:pPr>
            <a:r>
              <a:rPr b="1" i="1" lang="en-US" sz="1100">
                <a:solidFill>
                  <a:srgbClr val="264D12"/>
                </a:solidFill>
                <a:latin typeface="Arial"/>
                <a:ea typeface="Arial"/>
                <a:cs typeface="Arial"/>
                <a:sym typeface="Arial"/>
              </a:rPr>
              <a:t>Hal yang perlu diperhatikan sebelum  memulai projek:</a:t>
            </a:r>
            <a:endParaRPr sz="1100">
              <a:latin typeface="Arial"/>
              <a:ea typeface="Arial"/>
              <a:cs typeface="Arial"/>
              <a:sym typeface="Arial"/>
            </a:endParaRPr>
          </a:p>
          <a:p>
            <a:pPr indent="-344805" lvl="0" marL="344805" marR="5080" rtl="0" algn="just">
              <a:lnSpc>
                <a:spcPct val="100000"/>
              </a:lnSpc>
              <a:spcBef>
                <a:spcPts val="260"/>
              </a:spcBef>
              <a:spcAft>
                <a:spcPts val="0"/>
              </a:spcAft>
              <a:buSzPts val="1100"/>
              <a:buFont typeface="Arial"/>
              <a:buAutoNum type="alphaLcPeriod"/>
            </a:pPr>
            <a:r>
              <a:rPr lang="en-US" sz="1100">
                <a:latin typeface="Arial"/>
                <a:ea typeface="Arial"/>
                <a:cs typeface="Arial"/>
                <a:sym typeface="Arial"/>
              </a:rPr>
              <a:t>Semua warga sekolah harus bisa  berkomitmen untuk menjalankan  aksi atau solusi yang telah  disepakati. Dengan begitu, peserta  didik dapat melihat secara nyata inti  dari pembelajaran dan membangun  kesadaran pada tiap warga  sekolah.</a:t>
            </a:r>
            <a:endParaRPr sz="1100">
              <a:latin typeface="Arial"/>
              <a:ea typeface="Arial"/>
              <a:cs typeface="Arial"/>
              <a:sym typeface="Arial"/>
            </a:endParaRPr>
          </a:p>
          <a:p>
            <a:pPr indent="-344805" lvl="0" marL="344805" marR="5715" rtl="0" algn="just">
              <a:lnSpc>
                <a:spcPct val="100000"/>
              </a:lnSpc>
              <a:spcBef>
                <a:spcPts val="0"/>
              </a:spcBef>
              <a:spcAft>
                <a:spcPts val="0"/>
              </a:spcAft>
              <a:buSzPts val="1100"/>
              <a:buFont typeface="Arial"/>
              <a:buAutoNum type="alphaLcPeriod"/>
            </a:pPr>
            <a:r>
              <a:rPr lang="en-US" sz="1100">
                <a:latin typeface="Arial"/>
                <a:ea typeface="Arial"/>
                <a:cs typeface="Arial"/>
                <a:sym typeface="Arial"/>
              </a:rPr>
              <a:t>Kerja sama antara sekolah dan  orang tua untuk beberapa aktivitas  tertentu, seperti: menghemat  pemakaian listrik, air dan  pemakaian bahan makanan lokal.</a:t>
            </a:r>
            <a:endParaRPr sz="1100">
              <a:latin typeface="Arial"/>
              <a:ea typeface="Arial"/>
              <a:cs typeface="Arial"/>
              <a:sym typeface="Arial"/>
            </a:endParaRPr>
          </a:p>
          <a:p>
            <a:pPr indent="-337185" lvl="0" marL="344805" marR="5080" rtl="0" algn="just">
              <a:lnSpc>
                <a:spcPct val="100000"/>
              </a:lnSpc>
              <a:spcBef>
                <a:spcPts val="0"/>
              </a:spcBef>
              <a:spcAft>
                <a:spcPts val="0"/>
              </a:spcAft>
              <a:buSzPts val="1100"/>
              <a:buFont typeface="Arial"/>
              <a:buAutoNum type="alphaLcPeriod"/>
            </a:pPr>
            <a:r>
              <a:rPr lang="en-US" sz="1100">
                <a:latin typeface="Arial"/>
                <a:ea typeface="Arial"/>
                <a:cs typeface="Arial"/>
                <a:sym typeface="Arial"/>
              </a:rPr>
              <a:t>Dukungan dari komunitas, sekolah  atau institusi lain dalam membagi  data jejak karbon untuk riset</a:t>
            </a:r>
            <a:endParaRPr sz="1100">
              <a:latin typeface="Arial"/>
              <a:ea typeface="Arial"/>
              <a:cs typeface="Arial"/>
              <a:sym typeface="Arial"/>
            </a:endParaRPr>
          </a:p>
        </p:txBody>
      </p:sp>
      <p:sp>
        <p:nvSpPr>
          <p:cNvPr id="66" name="Google Shape;66;p2"/>
          <p:cNvSpPr txBox="1"/>
          <p:nvPr/>
        </p:nvSpPr>
        <p:spPr>
          <a:xfrm>
            <a:off x="7504928" y="3862854"/>
            <a:ext cx="1513840" cy="360680"/>
          </a:xfrm>
          <a:prstGeom prst="rect">
            <a:avLst/>
          </a:prstGeom>
          <a:noFill/>
          <a:ln>
            <a:noFill/>
          </a:ln>
        </p:spPr>
        <p:txBody>
          <a:bodyPr anchorCtr="0" anchor="t" bIns="0" lIns="0" spcFirstLastPara="1" rIns="0" wrap="square" tIns="12700">
            <a:spAutoFit/>
          </a:bodyPr>
          <a:lstStyle/>
          <a:p>
            <a:pPr indent="-6350" lvl="0" marL="6350" marR="5080" rtl="0" algn="l">
              <a:lnSpc>
                <a:spcPct val="100000"/>
              </a:lnSpc>
              <a:spcBef>
                <a:spcPts val="0"/>
              </a:spcBef>
              <a:spcAft>
                <a:spcPts val="0"/>
              </a:spcAft>
              <a:buNone/>
            </a:pPr>
            <a:r>
              <a:rPr lang="en-US" sz="1100">
                <a:latin typeface="Arial"/>
                <a:ea typeface="Arial"/>
                <a:cs typeface="Arial"/>
                <a:sym typeface="Arial"/>
              </a:rPr>
              <a:t>semua warga sekolah,  dan institusi lain yang</a:t>
            </a:r>
            <a:endParaRPr sz="1100">
              <a:latin typeface="Arial"/>
              <a:ea typeface="Arial"/>
              <a:cs typeface="Arial"/>
              <a:sym typeface="Arial"/>
            </a:endParaRPr>
          </a:p>
        </p:txBody>
      </p:sp>
      <p:sp>
        <p:nvSpPr>
          <p:cNvPr id="67" name="Google Shape;67;p2"/>
          <p:cNvSpPr txBox="1"/>
          <p:nvPr/>
        </p:nvSpPr>
        <p:spPr>
          <a:xfrm>
            <a:off x="6432990" y="3862854"/>
            <a:ext cx="1000125" cy="528320"/>
          </a:xfrm>
          <a:prstGeom prst="rect">
            <a:avLst/>
          </a:prstGeom>
          <a:noFill/>
          <a:ln>
            <a:noFill/>
          </a:ln>
        </p:spPr>
        <p:txBody>
          <a:bodyPr anchorCtr="0" anchor="t" bIns="0" lIns="0" spcFirstLastPara="1" rIns="0" wrap="square" tIns="12700">
            <a:spAutoFit/>
          </a:bodyPr>
          <a:lstStyle/>
          <a:p>
            <a:pPr indent="-344805" lvl="0" marL="344805" marR="5080" rtl="0" algn="just">
              <a:lnSpc>
                <a:spcPct val="100000"/>
              </a:lnSpc>
              <a:spcBef>
                <a:spcPts val="0"/>
              </a:spcBef>
              <a:spcAft>
                <a:spcPts val="0"/>
              </a:spcAft>
              <a:buNone/>
            </a:pPr>
            <a:r>
              <a:rPr lang="en-US" sz="1100">
                <a:latin typeface="Arial"/>
                <a:ea typeface="Arial"/>
                <a:cs typeface="Arial"/>
                <a:sym typeface="Arial"/>
              </a:rPr>
              <a:t>d. Dukungan  orang tua  mungkin</a:t>
            </a:r>
            <a:endParaRPr sz="1100">
              <a:latin typeface="Arial"/>
              <a:ea typeface="Arial"/>
              <a:cs typeface="Arial"/>
              <a:sym typeface="Arial"/>
            </a:endParaRPr>
          </a:p>
        </p:txBody>
      </p:sp>
      <p:sp>
        <p:nvSpPr>
          <p:cNvPr id="68" name="Google Shape;68;p2"/>
          <p:cNvSpPr txBox="1"/>
          <p:nvPr/>
        </p:nvSpPr>
        <p:spPr>
          <a:xfrm>
            <a:off x="7756009" y="4198134"/>
            <a:ext cx="1260475" cy="19304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lang="en-US" sz="1100">
                <a:latin typeface="Arial"/>
                <a:ea typeface="Arial"/>
                <a:cs typeface="Arial"/>
                <a:sym typeface="Arial"/>
              </a:rPr>
              <a:t>terlibat	dalam</a:t>
            </a:r>
            <a:endParaRPr sz="1100">
              <a:latin typeface="Arial"/>
              <a:ea typeface="Arial"/>
              <a:cs typeface="Arial"/>
              <a:sym typeface="Arial"/>
            </a:endParaRPr>
          </a:p>
        </p:txBody>
      </p:sp>
      <p:sp>
        <p:nvSpPr>
          <p:cNvPr id="69" name="Google Shape;69;p2"/>
          <p:cNvSpPr txBox="1"/>
          <p:nvPr/>
        </p:nvSpPr>
        <p:spPr>
          <a:xfrm>
            <a:off x="6778014" y="4365773"/>
            <a:ext cx="2241550" cy="36068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None/>
            </a:pPr>
            <a:r>
              <a:rPr lang="en-US" sz="1100">
                <a:latin typeface="Arial"/>
                <a:ea typeface="Arial"/>
                <a:cs typeface="Arial"/>
                <a:sym typeface="Arial"/>
              </a:rPr>
              <a:t>menjalankan	kampanye	sebagai  hasil akhir.</a:t>
            </a:r>
            <a:endParaRPr sz="11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nvSpPr>
        <p:spPr>
          <a:xfrm>
            <a:off x="398106" y="3609729"/>
            <a:ext cx="1189990" cy="1375410"/>
          </a:xfrm>
          <a:prstGeom prst="rect">
            <a:avLst/>
          </a:prstGeom>
          <a:noFill/>
          <a:ln>
            <a:noFill/>
          </a:ln>
        </p:spPr>
        <p:txBody>
          <a:bodyPr anchorCtr="0" anchor="t" bIns="0" lIns="0" spcFirstLastPara="1" rIns="0" wrap="square" tIns="12700">
            <a:spAutoFit/>
          </a:bodyPr>
          <a:lstStyle/>
          <a:p>
            <a:pPr indent="38100" lvl="0" marL="12700" marR="5080" rtl="0" algn="r">
              <a:lnSpc>
                <a:spcPct val="114999"/>
              </a:lnSpc>
              <a:spcBef>
                <a:spcPts val="0"/>
              </a:spcBef>
              <a:spcAft>
                <a:spcPts val="0"/>
              </a:spcAft>
              <a:buNone/>
            </a:pPr>
            <a:r>
              <a:rPr lang="en-US" sz="1100">
                <a:latin typeface="Arial"/>
                <a:ea typeface="Arial"/>
                <a:cs typeface="Arial"/>
                <a:sym typeface="Arial"/>
              </a:rPr>
              <a:t>Waktu: 1 JP tugas  mandiri(Total 2 JP)  Bahan: Proyektor,  laptop, video  Peran Guru:  fasilitator dan  pendamping</a:t>
            </a:r>
            <a:endParaRPr sz="1100">
              <a:latin typeface="Arial"/>
              <a:ea typeface="Arial"/>
              <a:cs typeface="Arial"/>
              <a:sym typeface="Arial"/>
            </a:endParaRPr>
          </a:p>
        </p:txBody>
      </p:sp>
      <p:sp>
        <p:nvSpPr>
          <p:cNvPr id="262" name="Google Shape;262;p20"/>
          <p:cNvSpPr/>
          <p:nvPr/>
        </p:nvSpPr>
        <p:spPr>
          <a:xfrm>
            <a:off x="1645621" y="190674"/>
            <a:ext cx="5069840" cy="4621530"/>
          </a:xfrm>
          <a:custGeom>
            <a:rect b="b" l="l" r="r" t="t"/>
            <a:pathLst>
              <a:path extrusionOk="0" h="4621530" w="5069840">
                <a:moveTo>
                  <a:pt x="0" y="0"/>
                </a:moveTo>
                <a:lnTo>
                  <a:pt x="5069689" y="0"/>
                </a:lnTo>
                <a:lnTo>
                  <a:pt x="5069689" y="4621190"/>
                </a:lnTo>
                <a:lnTo>
                  <a:pt x="0" y="46211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3" name="Google Shape;263;p20"/>
          <p:cNvSpPr txBox="1"/>
          <p:nvPr/>
        </p:nvSpPr>
        <p:spPr>
          <a:xfrm>
            <a:off x="1718646" y="234363"/>
            <a:ext cx="4832985" cy="945515"/>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b="1" lang="en-US" sz="1050">
                <a:latin typeface="Arial"/>
                <a:ea typeface="Arial"/>
                <a:cs typeface="Arial"/>
                <a:sym typeface="Arial"/>
              </a:rPr>
              <a:t>Persiapan</a:t>
            </a:r>
            <a:endParaRPr sz="1050">
              <a:latin typeface="Arial"/>
              <a:ea typeface="Arial"/>
              <a:cs typeface="Arial"/>
              <a:sym typeface="Arial"/>
            </a:endParaRPr>
          </a:p>
          <a:p>
            <a:pPr indent="0" lvl="0" marL="12700" marR="5080" rtl="0" algn="l">
              <a:lnSpc>
                <a:spcPct val="114999"/>
              </a:lnSpc>
              <a:spcBef>
                <a:spcPts val="0"/>
              </a:spcBef>
              <a:spcAft>
                <a:spcPts val="0"/>
              </a:spcAft>
              <a:buNone/>
            </a:pPr>
            <a:r>
              <a:rPr lang="en-US" sz="1050">
                <a:latin typeface="Arial"/>
                <a:ea typeface="Arial"/>
                <a:cs typeface="Arial"/>
                <a:sym typeface="Arial"/>
              </a:rPr>
              <a:t>Guru mencari video rekaman, berita atau film pendek yang menghubungkan  Indonesia sebagai salah satu penyumbang jumlah karbon (kebakaran hutan yang  disengaja, limbah yang dibuang ke laut, dll). Guru bisa menyimpan video terlebih  dahulu.</a:t>
            </a:r>
            <a:endParaRPr sz="1050">
              <a:latin typeface="Arial"/>
              <a:ea typeface="Arial"/>
              <a:cs typeface="Arial"/>
              <a:sym typeface="Arial"/>
            </a:endParaRPr>
          </a:p>
        </p:txBody>
      </p:sp>
      <p:sp>
        <p:nvSpPr>
          <p:cNvPr id="264" name="Google Shape;264;p20"/>
          <p:cNvSpPr txBox="1"/>
          <p:nvPr/>
        </p:nvSpPr>
        <p:spPr>
          <a:xfrm>
            <a:off x="1718646" y="1338498"/>
            <a:ext cx="4699635" cy="1313815"/>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b="1" lang="en-US" sz="1050">
                <a:latin typeface="Arial"/>
                <a:ea typeface="Arial"/>
                <a:cs typeface="Arial"/>
                <a:sym typeface="Arial"/>
              </a:rPr>
              <a:t>Pelaksanaan</a:t>
            </a:r>
            <a:endParaRPr sz="1050">
              <a:latin typeface="Arial"/>
              <a:ea typeface="Arial"/>
              <a:cs typeface="Arial"/>
              <a:sym typeface="Arial"/>
            </a:endParaRPr>
          </a:p>
          <a:p>
            <a:pPr indent="-81915" lvl="0" marL="93980" marR="0" rtl="0" algn="l">
              <a:lnSpc>
                <a:spcPct val="100000"/>
              </a:lnSpc>
              <a:spcBef>
                <a:spcPts val="190"/>
              </a:spcBef>
              <a:spcAft>
                <a:spcPts val="0"/>
              </a:spcAft>
              <a:buSzPts val="1050"/>
              <a:buFont typeface="Arial"/>
              <a:buChar char="-"/>
            </a:pPr>
            <a:r>
              <a:rPr lang="en-US" sz="1050">
                <a:latin typeface="Arial"/>
                <a:ea typeface="Arial"/>
                <a:cs typeface="Arial"/>
                <a:sym typeface="Arial"/>
              </a:rPr>
              <a:t>Guru menjelaskan semua pihak terlibat dalam jejak karbon.</a:t>
            </a:r>
            <a:endParaRPr sz="1050">
              <a:latin typeface="Arial"/>
              <a:ea typeface="Arial"/>
              <a:cs typeface="Arial"/>
              <a:sym typeface="Arial"/>
            </a:endParaRPr>
          </a:p>
          <a:p>
            <a:pPr indent="-66675" lvl="0" marL="12700" marR="22225" rtl="0" algn="l">
              <a:lnSpc>
                <a:spcPct val="114999"/>
              </a:lnSpc>
              <a:spcBef>
                <a:spcPts val="0"/>
              </a:spcBef>
              <a:spcAft>
                <a:spcPts val="0"/>
              </a:spcAft>
              <a:buSzPts val="1050"/>
              <a:buFont typeface="Arial"/>
              <a:buChar char="-"/>
            </a:pPr>
            <a:r>
              <a:rPr lang="en-US" sz="1050">
                <a:latin typeface="Arial"/>
                <a:ea typeface="Arial"/>
                <a:cs typeface="Arial"/>
                <a:sym typeface="Arial"/>
              </a:rPr>
              <a:t>Guru menjelaskan situasi yang terjadi di Indonesia yang menyumbang jumlah  jejak karbon dunia</a:t>
            </a:r>
            <a:endParaRPr sz="1050">
              <a:latin typeface="Arial"/>
              <a:ea typeface="Arial"/>
              <a:cs typeface="Arial"/>
              <a:sym typeface="Arial"/>
            </a:endParaRPr>
          </a:p>
          <a:p>
            <a:pPr indent="-66675" lvl="0" marL="12700" marR="5080" rtl="0" algn="l">
              <a:lnSpc>
                <a:spcPct val="114999"/>
              </a:lnSpc>
              <a:spcBef>
                <a:spcPts val="0"/>
              </a:spcBef>
              <a:spcAft>
                <a:spcPts val="0"/>
              </a:spcAft>
              <a:buSzPts val="1050"/>
              <a:buFont typeface="Arial"/>
              <a:buChar char="-"/>
            </a:pPr>
            <a:r>
              <a:rPr lang="en-US" sz="1050">
                <a:latin typeface="Arial"/>
                <a:ea typeface="Arial"/>
                <a:cs typeface="Arial"/>
                <a:sym typeface="Arial"/>
              </a:rPr>
              <a:t>Guru berdiskusi dengan peserta didik dalam kelompok sebelumnya mengenai  apa yang telah mereka tonton dan memberikan beberapa pertanyaan:</a:t>
            </a:r>
            <a:endParaRPr sz="1050">
              <a:latin typeface="Arial"/>
              <a:ea typeface="Arial"/>
              <a:cs typeface="Arial"/>
              <a:sym typeface="Arial"/>
            </a:endParaRPr>
          </a:p>
          <a:p>
            <a:pPr indent="0" lvl="0" marL="12700" marR="0" rtl="0" algn="l">
              <a:lnSpc>
                <a:spcPct val="100000"/>
              </a:lnSpc>
              <a:spcBef>
                <a:spcPts val="190"/>
              </a:spcBef>
              <a:spcAft>
                <a:spcPts val="0"/>
              </a:spcAft>
              <a:buNone/>
            </a:pPr>
            <a:r>
              <a:rPr lang="en-US" sz="1050">
                <a:latin typeface="Arial"/>
                <a:ea typeface="Arial"/>
                <a:cs typeface="Arial"/>
                <a:sym typeface="Arial"/>
              </a:rPr>
              <a:t>a.	Apakah listrik, makanan atau energi yang dipakai sehari- hari</a:t>
            </a:r>
            <a:endParaRPr sz="1050">
              <a:latin typeface="Arial"/>
              <a:ea typeface="Arial"/>
              <a:cs typeface="Arial"/>
              <a:sym typeface="Arial"/>
            </a:endParaRPr>
          </a:p>
        </p:txBody>
      </p:sp>
      <p:sp>
        <p:nvSpPr>
          <p:cNvPr id="265" name="Google Shape;265;p20"/>
          <p:cNvSpPr txBox="1"/>
          <p:nvPr/>
        </p:nvSpPr>
        <p:spPr>
          <a:xfrm>
            <a:off x="1718646" y="2650659"/>
            <a:ext cx="1678305" cy="1854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menghasilkan jejak karbon?</a:t>
            </a:r>
            <a:endParaRPr sz="1050">
              <a:latin typeface="Arial"/>
              <a:ea typeface="Arial"/>
              <a:cs typeface="Arial"/>
              <a:sym typeface="Arial"/>
            </a:endParaRPr>
          </a:p>
        </p:txBody>
      </p:sp>
      <p:sp>
        <p:nvSpPr>
          <p:cNvPr id="266" name="Google Shape;266;p20"/>
          <p:cNvSpPr txBox="1"/>
          <p:nvPr/>
        </p:nvSpPr>
        <p:spPr>
          <a:xfrm>
            <a:off x="1718646" y="2810679"/>
            <a:ext cx="136525" cy="3937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b.</a:t>
            </a:r>
            <a:endParaRPr sz="1050">
              <a:latin typeface="Arial"/>
              <a:ea typeface="Arial"/>
              <a:cs typeface="Arial"/>
              <a:sym typeface="Arial"/>
            </a:endParaRPr>
          </a:p>
          <a:p>
            <a:pPr indent="0" lvl="0" marL="12700" marR="0" rtl="0" algn="l">
              <a:lnSpc>
                <a:spcPct val="100000"/>
              </a:lnSpc>
              <a:spcBef>
                <a:spcPts val="190"/>
              </a:spcBef>
              <a:spcAft>
                <a:spcPts val="0"/>
              </a:spcAft>
              <a:buNone/>
            </a:pPr>
            <a:r>
              <a:rPr lang="en-US" sz="1050">
                <a:latin typeface="Arial"/>
                <a:ea typeface="Arial"/>
                <a:cs typeface="Arial"/>
                <a:sym typeface="Arial"/>
              </a:rPr>
              <a:t>c.</a:t>
            </a:r>
            <a:endParaRPr sz="1050">
              <a:latin typeface="Arial"/>
              <a:ea typeface="Arial"/>
              <a:cs typeface="Arial"/>
              <a:sym typeface="Arial"/>
            </a:endParaRPr>
          </a:p>
        </p:txBody>
      </p:sp>
      <p:sp>
        <p:nvSpPr>
          <p:cNvPr id="267" name="Google Shape;267;p20"/>
          <p:cNvSpPr txBox="1"/>
          <p:nvPr/>
        </p:nvSpPr>
        <p:spPr>
          <a:xfrm>
            <a:off x="2199155" y="2810679"/>
            <a:ext cx="4425315" cy="3937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Siapakah yang bertanggung jawab atas jejak karbon?</a:t>
            </a:r>
            <a:endParaRPr sz="1050">
              <a:latin typeface="Arial"/>
              <a:ea typeface="Arial"/>
              <a:cs typeface="Arial"/>
              <a:sym typeface="Arial"/>
            </a:endParaRPr>
          </a:p>
          <a:p>
            <a:pPr indent="0" lvl="0" marL="34290" marR="0" rtl="0" algn="l">
              <a:lnSpc>
                <a:spcPct val="100000"/>
              </a:lnSpc>
              <a:spcBef>
                <a:spcPts val="190"/>
              </a:spcBef>
              <a:spcAft>
                <a:spcPts val="0"/>
              </a:spcAft>
              <a:buNone/>
            </a:pPr>
            <a:r>
              <a:rPr lang="en-US" sz="1050">
                <a:latin typeface="Arial"/>
                <a:ea typeface="Arial"/>
                <a:cs typeface="Arial"/>
                <a:sym typeface="Arial"/>
              </a:rPr>
              <a:t>Apakah solusi yang mungkin dapat diterapkan dalam mengurangi dampak</a:t>
            </a:r>
            <a:endParaRPr sz="1050">
              <a:latin typeface="Arial"/>
              <a:ea typeface="Arial"/>
              <a:cs typeface="Arial"/>
              <a:sym typeface="Arial"/>
            </a:endParaRPr>
          </a:p>
        </p:txBody>
      </p:sp>
      <p:sp>
        <p:nvSpPr>
          <p:cNvPr id="268" name="Google Shape;268;p20"/>
          <p:cNvSpPr txBox="1"/>
          <p:nvPr/>
        </p:nvSpPr>
        <p:spPr>
          <a:xfrm>
            <a:off x="1718646" y="3178724"/>
            <a:ext cx="4894580" cy="945515"/>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lang="en-US" sz="1050">
                <a:latin typeface="Arial"/>
                <a:ea typeface="Arial"/>
                <a:cs typeface="Arial"/>
                <a:sym typeface="Arial"/>
              </a:rPr>
              <a:t>negatif jejak karbon?</a:t>
            </a:r>
            <a:endParaRPr sz="1050">
              <a:latin typeface="Arial"/>
              <a:ea typeface="Arial"/>
              <a:cs typeface="Arial"/>
              <a:sym typeface="Arial"/>
            </a:endParaRPr>
          </a:p>
          <a:p>
            <a:pPr indent="0" lvl="0" marL="12700" marR="5080" rtl="0" algn="l">
              <a:lnSpc>
                <a:spcPct val="114999"/>
              </a:lnSpc>
              <a:spcBef>
                <a:spcPts val="0"/>
              </a:spcBef>
              <a:spcAft>
                <a:spcPts val="0"/>
              </a:spcAft>
              <a:buNone/>
            </a:pPr>
            <a:r>
              <a:rPr lang="en-US" sz="1050">
                <a:latin typeface="Arial"/>
                <a:ea typeface="Arial"/>
                <a:cs typeface="Arial"/>
                <a:sym typeface="Arial"/>
              </a:rPr>
              <a:t>- Guru bisa memberi perkenalan terhadap carbon offset yang dapat dilakukan, dan  cara lain yang mungkin dalam mengurangi jumlah jejak karbon secara individual:  hemat listrik, membeli barang local, memakai transportasi umum, dll (akan  dijelaskan lebih rinci pada aktivitas berikutnya)</a:t>
            </a:r>
            <a:endParaRPr sz="1050">
              <a:latin typeface="Arial"/>
              <a:ea typeface="Arial"/>
              <a:cs typeface="Arial"/>
              <a:sym typeface="Arial"/>
            </a:endParaRPr>
          </a:p>
        </p:txBody>
      </p:sp>
      <p:sp>
        <p:nvSpPr>
          <p:cNvPr id="269" name="Google Shape;269;p20"/>
          <p:cNvSpPr txBox="1"/>
          <p:nvPr/>
        </p:nvSpPr>
        <p:spPr>
          <a:xfrm>
            <a:off x="1718646" y="4282860"/>
            <a:ext cx="4689475" cy="393700"/>
          </a:xfrm>
          <a:prstGeom prst="rect">
            <a:avLst/>
          </a:prstGeom>
          <a:noFill/>
          <a:ln>
            <a:noFill/>
          </a:ln>
        </p:spPr>
        <p:txBody>
          <a:bodyPr anchorCtr="0" anchor="t" bIns="0" lIns="0" spcFirstLastPara="1" rIns="0" wrap="square" tIns="36175">
            <a:spAutoFit/>
          </a:bodyPr>
          <a:lstStyle/>
          <a:p>
            <a:pPr indent="0" lvl="0" marL="12700" marR="0" rtl="0" algn="l">
              <a:lnSpc>
                <a:spcPct val="100000"/>
              </a:lnSpc>
              <a:spcBef>
                <a:spcPts val="0"/>
              </a:spcBef>
              <a:spcAft>
                <a:spcPts val="0"/>
              </a:spcAft>
              <a:buNone/>
            </a:pPr>
            <a:r>
              <a:rPr b="1" lang="en-US" sz="1050">
                <a:latin typeface="Arial"/>
                <a:ea typeface="Arial"/>
                <a:cs typeface="Arial"/>
                <a:sym typeface="Arial"/>
              </a:rPr>
              <a:t>Tugas mandiri</a:t>
            </a:r>
            <a:endParaRPr sz="1050">
              <a:latin typeface="Arial"/>
              <a:ea typeface="Arial"/>
              <a:cs typeface="Arial"/>
              <a:sym typeface="Arial"/>
            </a:endParaRPr>
          </a:p>
          <a:p>
            <a:pPr indent="0" lvl="0" marL="12700" marR="0" rtl="0" algn="l">
              <a:lnSpc>
                <a:spcPct val="100000"/>
              </a:lnSpc>
              <a:spcBef>
                <a:spcPts val="190"/>
              </a:spcBef>
              <a:spcAft>
                <a:spcPts val="0"/>
              </a:spcAft>
              <a:buNone/>
            </a:pPr>
            <a:r>
              <a:rPr lang="en-US" sz="1050">
                <a:latin typeface="Arial"/>
                <a:ea typeface="Arial"/>
                <a:cs typeface="Arial"/>
                <a:sym typeface="Arial"/>
              </a:rPr>
              <a:t>Peserta didik diminta untuk menuliskan intisari video yang telah mereka tonton.</a:t>
            </a:r>
            <a:endParaRPr sz="1050">
              <a:latin typeface="Arial"/>
              <a:ea typeface="Arial"/>
              <a:cs typeface="Arial"/>
              <a:sym typeface="Arial"/>
            </a:endParaRPr>
          </a:p>
        </p:txBody>
      </p:sp>
      <p:sp>
        <p:nvSpPr>
          <p:cNvPr id="270" name="Google Shape;270;p20"/>
          <p:cNvSpPr txBox="1"/>
          <p:nvPr/>
        </p:nvSpPr>
        <p:spPr>
          <a:xfrm>
            <a:off x="73024" y="39496"/>
            <a:ext cx="1282065" cy="1497965"/>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7. Melihat  Indonesia sebagai  kontributor jejak  karbon dari video  disertai diskusi  dan penulisan  intisari video.</a:t>
            </a:r>
            <a:endParaRPr sz="1200">
              <a:latin typeface="Caladea"/>
              <a:ea typeface="Caladea"/>
              <a:cs typeface="Caladea"/>
              <a:sym typeface="Caladea"/>
            </a:endParaRPr>
          </a:p>
        </p:txBody>
      </p:sp>
      <p:sp>
        <p:nvSpPr>
          <p:cNvPr id="271" name="Google Shape;271;p20"/>
          <p:cNvSpPr txBox="1"/>
          <p:nvPr/>
        </p:nvSpPr>
        <p:spPr>
          <a:xfrm>
            <a:off x="6819886" y="215899"/>
            <a:ext cx="2209800" cy="2032000"/>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114300" rtl="0" algn="l">
              <a:lnSpc>
                <a:spcPct val="100000"/>
              </a:lnSpc>
              <a:spcBef>
                <a:spcPts val="0"/>
              </a:spcBef>
              <a:spcAft>
                <a:spcPts val="0"/>
              </a:spcAft>
              <a:buNone/>
            </a:pPr>
            <a:r>
              <a:rPr b="1" lang="en-US" sz="1200">
                <a:latin typeface="Caladea"/>
                <a:ea typeface="Caladea"/>
                <a:cs typeface="Caladea"/>
                <a:sym typeface="Caladea"/>
              </a:rPr>
              <a:t>Referensi  </a:t>
            </a:r>
            <a:r>
              <a:rPr lang="en-US" sz="1200" u="sng">
                <a:solidFill>
                  <a:srgbClr val="1154CC"/>
                </a:solidFill>
                <a:latin typeface="Caladea"/>
                <a:ea typeface="Caladea"/>
                <a:cs typeface="Caladea"/>
                <a:sym typeface="Caladea"/>
                <a:hlinkClick r:id="rId3">
                  <a:extLst>
                    <a:ext uri="{A12FA001-AC4F-418D-AE19-62706E023703}">
                      <ahyp:hlinkClr val="tx"/>
                    </a:ext>
                  </a:extLst>
                </a:hlinkClick>
              </a:rPr>
              <a:t>https://youtu.be/tJ2Utsg6Uqg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4">
                  <a:extLst>
                    <a:ext uri="{A12FA001-AC4F-418D-AE19-62706E023703}">
                      <ahyp:hlinkClr val="tx"/>
                    </a:ext>
                  </a:extLst>
                </a:hlinkClick>
              </a:rPr>
              <a:t>https://www.youtube.com/wa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5">
                  <a:extLst>
                    <a:ext uri="{A12FA001-AC4F-418D-AE19-62706E023703}">
                      <ahyp:hlinkClr val="tx"/>
                    </a:ext>
                  </a:extLst>
                </a:hlinkClick>
              </a:rPr>
              <a:t>tch?v=8S1f5E_JTkM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6">
                  <a:extLst>
                    <a:ext uri="{A12FA001-AC4F-418D-AE19-62706E023703}">
                      <ahyp:hlinkClr val="tx"/>
                    </a:ext>
                  </a:extLst>
                </a:hlinkClick>
              </a:rPr>
              <a:t>https://www.youtube.com/wa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7">
                  <a:extLst>
                    <a:ext uri="{A12FA001-AC4F-418D-AE19-62706E023703}">
                      <ahyp:hlinkClr val="tx"/>
                    </a:ext>
                  </a:extLst>
                </a:hlinkClick>
              </a:rPr>
              <a:t>tch?v=-AEFC3iXIJc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8">
                  <a:extLst>
                    <a:ext uri="{A12FA001-AC4F-418D-AE19-62706E023703}">
                      <ahyp:hlinkClr val="tx"/>
                    </a:ext>
                  </a:extLst>
                </a:hlinkClick>
              </a:rPr>
              <a:t>https://www.youtube.com/wa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9">
                  <a:extLst>
                    <a:ext uri="{A12FA001-AC4F-418D-AE19-62706E023703}">
                      <ahyp:hlinkClr val="tx"/>
                    </a:ext>
                  </a:extLst>
                </a:hlinkClick>
              </a:rPr>
              <a:t>tch?v=MrdwbX-SkYk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10">
                  <a:extLst>
                    <a:ext uri="{A12FA001-AC4F-418D-AE19-62706E023703}">
                      <ahyp:hlinkClr val="tx"/>
                    </a:ext>
                  </a:extLst>
                </a:hlinkClick>
              </a:rPr>
              <a:t>https://www.youtube.com/wa </a:t>
            </a:r>
            <a:r>
              <a:rPr lang="en-US" sz="1200">
                <a:solidFill>
                  <a:srgbClr val="1154CC"/>
                </a:solidFill>
                <a:latin typeface="Caladea"/>
                <a:ea typeface="Caladea"/>
                <a:cs typeface="Caladea"/>
                <a:sym typeface="Caladea"/>
              </a:rPr>
              <a:t> </a:t>
            </a:r>
            <a:r>
              <a:rPr lang="en-US" sz="1200" u="sng">
                <a:solidFill>
                  <a:srgbClr val="1154CC"/>
                </a:solidFill>
                <a:latin typeface="Caladea"/>
                <a:ea typeface="Caladea"/>
                <a:cs typeface="Caladea"/>
                <a:sym typeface="Caladea"/>
                <a:hlinkClick r:id="rId11">
                  <a:extLst>
                    <a:ext uri="{A12FA001-AC4F-418D-AE19-62706E023703}">
                      <ahyp:hlinkClr val="tx"/>
                    </a:ext>
                  </a:extLst>
                </a:hlinkClick>
              </a:rPr>
              <a:t>tch?v=p0IIvie51dU</a:t>
            </a:r>
            <a:endParaRPr sz="1200">
              <a:latin typeface="Caladea"/>
              <a:ea typeface="Caladea"/>
              <a:cs typeface="Caladea"/>
              <a:sym typeface="Caladea"/>
            </a:endParaRPr>
          </a:p>
        </p:txBody>
      </p:sp>
      <p:sp>
        <p:nvSpPr>
          <p:cNvPr id="272" name="Google Shape;272;p20"/>
          <p:cNvSpPr/>
          <p:nvPr/>
        </p:nvSpPr>
        <p:spPr>
          <a:xfrm>
            <a:off x="6819886" y="2761526"/>
            <a:ext cx="2209795" cy="147391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73" name="Google Shape;273;p20"/>
          <p:cNvSpPr txBox="1"/>
          <p:nvPr/>
        </p:nvSpPr>
        <p:spPr>
          <a:xfrm>
            <a:off x="6931011" y="4272141"/>
            <a:ext cx="1995170" cy="43688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900">
                <a:solidFill>
                  <a:srgbClr val="2B7C9E"/>
                </a:solidFill>
                <a:latin typeface="Arial"/>
                <a:ea typeface="Arial"/>
                <a:cs typeface="Arial"/>
                <a:sym typeface="Arial"/>
              </a:rPr>
              <a:t>Peatland and forest fires in Central  Kalimantan on Sept. 14. Photographer:  Ulet Ifansasti/Getty Images</a:t>
            </a:r>
            <a:endParaRPr sz="9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nvSpPr>
        <p:spPr>
          <a:xfrm>
            <a:off x="700404" y="3609729"/>
            <a:ext cx="887730" cy="1132205"/>
          </a:xfrm>
          <a:prstGeom prst="rect">
            <a:avLst/>
          </a:prstGeom>
          <a:noFill/>
          <a:ln>
            <a:noFill/>
          </a:ln>
        </p:spPr>
        <p:txBody>
          <a:bodyPr anchorCtr="0" anchor="t" bIns="0" lIns="0" spcFirstLastPara="1" rIns="0" wrap="square" tIns="12700">
            <a:spAutoFit/>
          </a:bodyPr>
          <a:lstStyle/>
          <a:p>
            <a:pPr indent="113664" lvl="0" marL="12700" marR="5080" rtl="0" algn="r">
              <a:lnSpc>
                <a:spcPct val="114999"/>
              </a:lnSpc>
              <a:spcBef>
                <a:spcPts val="0"/>
              </a:spcBef>
              <a:spcAft>
                <a:spcPts val="0"/>
              </a:spcAft>
              <a:buNone/>
            </a:pPr>
            <a:r>
              <a:rPr lang="en-US" sz="1100">
                <a:latin typeface="Arial"/>
                <a:ea typeface="Arial"/>
                <a:cs typeface="Arial"/>
                <a:sym typeface="Arial"/>
              </a:rPr>
              <a:t>Waktu: 2 JP  Bahan: Daftar  ringkasan</a:t>
            </a:r>
            <a:endParaRPr sz="1100">
              <a:latin typeface="Arial"/>
              <a:ea typeface="Arial"/>
              <a:cs typeface="Arial"/>
              <a:sym typeface="Arial"/>
            </a:endParaRPr>
          </a:p>
          <a:p>
            <a:pPr indent="69849" lvl="0" marL="43180"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279" name="Google Shape;279;p21"/>
          <p:cNvSpPr/>
          <p:nvPr/>
        </p:nvSpPr>
        <p:spPr>
          <a:xfrm>
            <a:off x="1645621" y="114474"/>
            <a:ext cx="7208520" cy="3131185"/>
          </a:xfrm>
          <a:custGeom>
            <a:rect b="b" l="l" r="r" t="t"/>
            <a:pathLst>
              <a:path extrusionOk="0" h="3131185" w="7208520">
                <a:moveTo>
                  <a:pt x="0" y="0"/>
                </a:moveTo>
                <a:lnTo>
                  <a:pt x="7208385" y="0"/>
                </a:lnTo>
                <a:lnTo>
                  <a:pt x="7208385" y="3130793"/>
                </a:lnTo>
                <a:lnTo>
                  <a:pt x="0" y="313079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0" name="Google Shape;280;p21"/>
          <p:cNvSpPr txBox="1"/>
          <p:nvPr/>
        </p:nvSpPr>
        <p:spPr>
          <a:xfrm>
            <a:off x="1718646" y="153972"/>
            <a:ext cx="4776470" cy="446405"/>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Pelaksanaan</a:t>
            </a:r>
            <a:endParaRPr sz="1200">
              <a:latin typeface="Arial"/>
              <a:ea typeface="Arial"/>
              <a:cs typeface="Arial"/>
              <a:sym typeface="Arial"/>
            </a:endParaRPr>
          </a:p>
          <a:p>
            <a:pPr indent="0" lvl="0" marL="12700" marR="0" rtl="0" algn="l">
              <a:lnSpc>
                <a:spcPct val="100000"/>
              </a:lnSpc>
              <a:spcBef>
                <a:spcPts val="215"/>
              </a:spcBef>
              <a:spcAft>
                <a:spcPts val="0"/>
              </a:spcAft>
              <a:buNone/>
            </a:pPr>
            <a:r>
              <a:rPr lang="en-US" sz="1000">
                <a:latin typeface="Arial"/>
                <a:ea typeface="Arial"/>
                <a:cs typeface="Arial"/>
                <a:sym typeface="Arial"/>
              </a:rPr>
              <a:t>- </a:t>
            </a:r>
            <a:r>
              <a:rPr lang="en-US" sz="1200">
                <a:latin typeface="Arial"/>
                <a:ea typeface="Arial"/>
                <a:cs typeface="Arial"/>
                <a:sym typeface="Arial"/>
              </a:rPr>
              <a:t>Guru menjelaskan variasi dari setiap kontributor jejak karbon, seperti:</a:t>
            </a:r>
            <a:endParaRPr sz="1200">
              <a:latin typeface="Arial"/>
              <a:ea typeface="Arial"/>
              <a:cs typeface="Arial"/>
              <a:sym typeface="Arial"/>
            </a:endParaRPr>
          </a:p>
        </p:txBody>
      </p:sp>
      <p:sp>
        <p:nvSpPr>
          <p:cNvPr id="281" name="Google Shape;281;p21"/>
          <p:cNvSpPr txBox="1"/>
          <p:nvPr/>
        </p:nvSpPr>
        <p:spPr>
          <a:xfrm>
            <a:off x="1718646" y="574595"/>
            <a:ext cx="6864984" cy="2759710"/>
          </a:xfrm>
          <a:prstGeom prst="rect">
            <a:avLst/>
          </a:prstGeom>
          <a:noFill/>
          <a:ln>
            <a:noFill/>
          </a:ln>
        </p:spPr>
        <p:txBody>
          <a:bodyPr anchorCtr="0" anchor="t" bIns="0" lIns="0" spcFirstLastPara="1" rIns="0" wrap="square" tIns="12700">
            <a:spAutoFit/>
          </a:bodyPr>
          <a:lstStyle/>
          <a:p>
            <a:pPr indent="-228599" lvl="0" marL="926464" marR="462280" rtl="0" algn="l">
              <a:lnSpc>
                <a:spcPct val="114999"/>
              </a:lnSpc>
              <a:spcBef>
                <a:spcPts val="0"/>
              </a:spcBef>
              <a:spcAft>
                <a:spcPts val="0"/>
              </a:spcAft>
              <a:buSzPts val="1200"/>
              <a:buFont typeface="Arial"/>
              <a:buAutoNum type="romanLcPeriod"/>
            </a:pPr>
            <a:r>
              <a:rPr lang="en-US" sz="1200">
                <a:latin typeface="Arial"/>
                <a:ea typeface="Arial"/>
                <a:cs typeface="Arial"/>
                <a:sym typeface="Arial"/>
              </a:rPr>
              <a:t>gas efek rumah kaca dari pemakaian bahan bakar fosil untuk energi listrik,  transportasi</a:t>
            </a:r>
            <a:endParaRPr sz="1200">
              <a:latin typeface="Arial"/>
              <a:ea typeface="Arial"/>
              <a:cs typeface="Arial"/>
              <a:sym typeface="Arial"/>
            </a:endParaRPr>
          </a:p>
          <a:p>
            <a:pPr indent="-228599" lvl="0" marL="926464" marR="635000" rtl="0" algn="l">
              <a:lnSpc>
                <a:spcPct val="114999"/>
              </a:lnSpc>
              <a:spcBef>
                <a:spcPts val="0"/>
              </a:spcBef>
              <a:spcAft>
                <a:spcPts val="0"/>
              </a:spcAft>
              <a:buSzPts val="1200"/>
              <a:buFont typeface="Arial"/>
              <a:buAutoNum type="romanLcPeriod"/>
            </a:pPr>
            <a:r>
              <a:rPr lang="en-US" sz="1200">
                <a:latin typeface="Arial"/>
                <a:ea typeface="Arial"/>
                <a:cs typeface="Arial"/>
                <a:sym typeface="Arial"/>
              </a:rPr>
              <a:t>makanan: gas yg dihasilkan dari kotoran ternak, jarak yang ditempuh untuk  mendistribusi hasil panen, dll</a:t>
            </a:r>
            <a:endParaRPr sz="1200">
              <a:latin typeface="Arial"/>
              <a:ea typeface="Arial"/>
              <a:cs typeface="Arial"/>
              <a:sym typeface="Arial"/>
            </a:endParaRPr>
          </a:p>
          <a:p>
            <a:pPr indent="-268604" lvl="0" marL="737235" marR="0" rtl="0" algn="l">
              <a:lnSpc>
                <a:spcPct val="100000"/>
              </a:lnSpc>
              <a:spcBef>
                <a:spcPts val="215"/>
              </a:spcBef>
              <a:spcAft>
                <a:spcPts val="0"/>
              </a:spcAft>
              <a:buSzPts val="1200"/>
              <a:buFont typeface="Arial"/>
              <a:buAutoNum type="romanLcPeriod"/>
            </a:pPr>
            <a:r>
              <a:rPr lang="en-US" sz="1200">
                <a:latin typeface="Arial"/>
                <a:ea typeface="Arial"/>
                <a:cs typeface="Arial"/>
                <a:sym typeface="Arial"/>
              </a:rPr>
              <a:t>sampah dari barang berlebihan/ tidak diperlukan</a:t>
            </a:r>
            <a:endParaRPr sz="1200">
              <a:latin typeface="Arial"/>
              <a:ea typeface="Arial"/>
              <a:cs typeface="Arial"/>
              <a:sym typeface="Arial"/>
            </a:endParaRPr>
          </a:p>
          <a:p>
            <a:pPr indent="-76200" lvl="0" marL="12700" marR="650240" rtl="0" algn="l">
              <a:lnSpc>
                <a:spcPct val="114999"/>
              </a:lnSpc>
              <a:spcBef>
                <a:spcPts val="0"/>
              </a:spcBef>
              <a:spcAft>
                <a:spcPts val="0"/>
              </a:spcAft>
              <a:buSzPts val="1200"/>
              <a:buFont typeface="Arial"/>
              <a:buChar char="-"/>
            </a:pPr>
            <a:r>
              <a:rPr lang="en-US" sz="1200">
                <a:latin typeface="Arial"/>
                <a:ea typeface="Arial"/>
                <a:cs typeface="Arial"/>
                <a:sym typeface="Arial"/>
              </a:rPr>
              <a:t>Guru membandingkan hasil tugas mandiri pada aktivitas 4 dengan aktivitas ini. Guru dapat  memperlihatkan hasil riset peserta didik dan memberi penjelasan lebih mendalam.</a:t>
            </a:r>
            <a:endParaRPr sz="1200">
              <a:latin typeface="Arial"/>
              <a:ea typeface="Arial"/>
              <a:cs typeface="Arial"/>
              <a:sym typeface="Arial"/>
            </a:endParaRPr>
          </a:p>
          <a:p>
            <a:pPr indent="-76200" lvl="0" marL="12700" marR="81915" rtl="0" algn="l">
              <a:lnSpc>
                <a:spcPct val="114999"/>
              </a:lnSpc>
              <a:spcBef>
                <a:spcPts val="0"/>
              </a:spcBef>
              <a:spcAft>
                <a:spcPts val="0"/>
              </a:spcAft>
              <a:buSzPts val="1200"/>
              <a:buFont typeface="Arial"/>
              <a:buChar char="-"/>
            </a:pPr>
            <a:r>
              <a:rPr lang="en-US" sz="1200">
                <a:latin typeface="Arial"/>
                <a:ea typeface="Arial"/>
                <a:cs typeface="Arial"/>
                <a:sym typeface="Arial"/>
              </a:rPr>
              <a:t>Guru bisa menjelaskan cara memilih alternatif dengan jejak karbon lebih rendah dari setiap faktor  kontributor. Apabila alternatif tidak memungkinkan, peserta didik dapat memilih langkah offset, yaitu  langkah kompensasi. (misalnya tidak ada pilihan lain untuk membeli bahan baku di pasar lokal. Oleh  sebab itu, siswa memilih untuk menanam pohon, atau daur ulang sampah sebagai langkah offset).</a:t>
            </a:r>
            <a:endParaRPr sz="1200">
              <a:latin typeface="Arial"/>
              <a:ea typeface="Arial"/>
              <a:cs typeface="Arial"/>
              <a:sym typeface="Arial"/>
            </a:endParaRPr>
          </a:p>
          <a:p>
            <a:pPr indent="-76200" lvl="0" marL="12700" marR="5080" rtl="0" algn="l">
              <a:lnSpc>
                <a:spcPct val="114999"/>
              </a:lnSpc>
              <a:spcBef>
                <a:spcPts val="0"/>
              </a:spcBef>
              <a:spcAft>
                <a:spcPts val="0"/>
              </a:spcAft>
              <a:buSzPts val="1200"/>
              <a:buFont typeface="Arial"/>
              <a:buChar char="-"/>
            </a:pPr>
            <a:r>
              <a:rPr lang="en-US" sz="1200">
                <a:latin typeface="Arial"/>
                <a:ea typeface="Arial"/>
                <a:cs typeface="Arial"/>
                <a:sym typeface="Arial"/>
              </a:rPr>
              <a:t>Guru menjelaskan energi alternatif, bahan alternatif, belanja di pasar lokal dan langkah lainnya yang  memiliki jejak karbon lebih rendah.</a:t>
            </a:r>
            <a:endParaRPr sz="1200">
              <a:latin typeface="Arial"/>
              <a:ea typeface="Arial"/>
              <a:cs typeface="Arial"/>
              <a:sym typeface="Arial"/>
            </a:endParaRPr>
          </a:p>
        </p:txBody>
      </p:sp>
      <p:sp>
        <p:nvSpPr>
          <p:cNvPr id="282" name="Google Shape;282;p21"/>
          <p:cNvSpPr txBox="1"/>
          <p:nvPr/>
        </p:nvSpPr>
        <p:spPr>
          <a:xfrm>
            <a:off x="73024" y="39496"/>
            <a:ext cx="1148715" cy="1708150"/>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8. Penjelasan  variasi jenis  sumber  penyumbang  jumlah jejak  karbon negatif  beserta langkah  mitigasinya</a:t>
            </a:r>
            <a:endParaRPr sz="1200">
              <a:latin typeface="Caladea"/>
              <a:ea typeface="Caladea"/>
              <a:cs typeface="Caladea"/>
              <a:sym typeface="Caladea"/>
            </a:endParaRPr>
          </a:p>
        </p:txBody>
      </p:sp>
      <p:sp>
        <p:nvSpPr>
          <p:cNvPr id="283" name="Google Shape;283;p21"/>
          <p:cNvSpPr/>
          <p:nvPr/>
        </p:nvSpPr>
        <p:spPr>
          <a:xfrm>
            <a:off x="1679944" y="3283093"/>
            <a:ext cx="2836119" cy="17841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84" name="Google Shape;284;p21"/>
          <p:cNvSpPr txBox="1"/>
          <p:nvPr/>
        </p:nvSpPr>
        <p:spPr>
          <a:xfrm>
            <a:off x="4589094" y="4559167"/>
            <a:ext cx="2190115" cy="43688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None/>
            </a:pPr>
            <a:r>
              <a:rPr lang="en-US" sz="900" u="sng">
                <a:solidFill>
                  <a:srgbClr val="2B7C9E"/>
                </a:solidFill>
                <a:latin typeface="Roboto"/>
                <a:ea typeface="Roboto"/>
                <a:cs typeface="Roboto"/>
                <a:sym typeface="Roboto"/>
                <a:hlinkClick r:id="rId4">
                  <a:extLst>
                    <a:ext uri="{A12FA001-AC4F-418D-AE19-62706E023703}">
                      <ahyp:hlinkClr val="tx"/>
                    </a:ext>
                  </a:extLst>
                </a:hlinkClick>
              </a:rPr>
              <a:t>What are Carbon Offsets and How Do They </a:t>
            </a:r>
            <a:r>
              <a:rPr lang="en-US" sz="900">
                <a:solidFill>
                  <a:srgbClr val="2B7C9E"/>
                </a:solidFill>
                <a:latin typeface="Roboto"/>
                <a:ea typeface="Roboto"/>
                <a:cs typeface="Roboto"/>
                <a:sym typeface="Roboto"/>
              </a:rPr>
              <a:t> </a:t>
            </a:r>
            <a:r>
              <a:rPr lang="en-US" sz="900" u="sng">
                <a:solidFill>
                  <a:srgbClr val="2B7C9E"/>
                </a:solidFill>
                <a:latin typeface="Roboto"/>
                <a:ea typeface="Roboto"/>
                <a:cs typeface="Roboto"/>
                <a:sym typeface="Roboto"/>
                <a:hlinkClick r:id="rId5">
                  <a:extLst>
                    <a:ext uri="{A12FA001-AC4F-418D-AE19-62706E023703}">
                      <ahyp:hlinkClr val="tx"/>
                    </a:ext>
                  </a:extLst>
                </a:hlinkClick>
              </a:rPr>
              <a:t>Work? - Sustainable Travel International</a:t>
            </a:r>
            <a:endParaRPr sz="900">
              <a:latin typeface="Roboto"/>
              <a:ea typeface="Roboto"/>
              <a:cs typeface="Roboto"/>
              <a:sym typeface="Roboto"/>
            </a:endParaRPr>
          </a:p>
        </p:txBody>
      </p:sp>
      <p:sp>
        <p:nvSpPr>
          <p:cNvPr id="285" name="Google Shape;285;p21"/>
          <p:cNvSpPr txBox="1"/>
          <p:nvPr/>
        </p:nvSpPr>
        <p:spPr>
          <a:xfrm>
            <a:off x="6807186" y="3340093"/>
            <a:ext cx="2047239" cy="1293495"/>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725" marR="114300" rtl="0" algn="l">
              <a:lnSpc>
                <a:spcPct val="100000"/>
              </a:lnSpc>
              <a:spcBef>
                <a:spcPts val="0"/>
              </a:spcBef>
              <a:spcAft>
                <a:spcPts val="0"/>
              </a:spcAft>
              <a:buNone/>
            </a:pPr>
            <a:r>
              <a:rPr b="1" lang="en-US" sz="1200">
                <a:latin typeface="Caladea"/>
                <a:ea typeface="Caladea"/>
                <a:cs typeface="Caladea"/>
                <a:sym typeface="Caladea"/>
              </a:rPr>
              <a:t>Referensi  </a:t>
            </a:r>
            <a:r>
              <a:rPr lang="en-US" sz="1000" u="sng">
                <a:solidFill>
                  <a:srgbClr val="1154CC"/>
                </a:solidFill>
                <a:latin typeface="Caladea"/>
                <a:ea typeface="Caladea"/>
                <a:cs typeface="Caladea"/>
                <a:sym typeface="Caladea"/>
                <a:hlinkClick r:id="rId6">
                  <a:extLst>
                    <a:ext uri="{A12FA001-AC4F-418D-AE19-62706E023703}">
                      <ahyp:hlinkClr val="tx"/>
                    </a:ext>
                  </a:extLst>
                </a:hlinkClick>
              </a:rPr>
              <a:t>https://sustaination.id/6-tips-me </a:t>
            </a:r>
            <a:r>
              <a:rPr lang="en-US" sz="1000">
                <a:solidFill>
                  <a:srgbClr val="1154CC"/>
                </a:solidFill>
                <a:latin typeface="Caladea"/>
                <a:ea typeface="Caladea"/>
                <a:cs typeface="Caladea"/>
                <a:sym typeface="Caladea"/>
              </a:rPr>
              <a:t> </a:t>
            </a:r>
            <a:r>
              <a:rPr lang="en-US" sz="1000" u="sng">
                <a:solidFill>
                  <a:srgbClr val="1154CC"/>
                </a:solidFill>
                <a:latin typeface="Caladea"/>
                <a:ea typeface="Caladea"/>
                <a:cs typeface="Caladea"/>
                <a:sym typeface="Caladea"/>
                <a:hlinkClick r:id="rId7">
                  <a:extLst>
                    <a:ext uri="{A12FA001-AC4F-418D-AE19-62706E023703}">
                      <ahyp:hlinkClr val="tx"/>
                    </a:ext>
                  </a:extLst>
                </a:hlinkClick>
              </a:rPr>
              <a:t>ngurangi-emisi-karbon-dalam-akt </a:t>
            </a:r>
            <a:r>
              <a:rPr lang="en-US" sz="1000">
                <a:solidFill>
                  <a:srgbClr val="1154CC"/>
                </a:solidFill>
                <a:latin typeface="Caladea"/>
                <a:ea typeface="Caladea"/>
                <a:cs typeface="Caladea"/>
                <a:sym typeface="Caladea"/>
              </a:rPr>
              <a:t> </a:t>
            </a:r>
            <a:r>
              <a:rPr lang="en-US" sz="1000" u="sng">
                <a:solidFill>
                  <a:srgbClr val="1154CC"/>
                </a:solidFill>
                <a:latin typeface="Caladea"/>
                <a:ea typeface="Caladea"/>
                <a:cs typeface="Caladea"/>
                <a:sym typeface="Caladea"/>
                <a:hlinkClick r:id="rId8">
                  <a:extLst>
                    <a:ext uri="{A12FA001-AC4F-418D-AE19-62706E023703}">
                      <ahyp:hlinkClr val="tx"/>
                    </a:ext>
                  </a:extLst>
                </a:hlinkClick>
              </a:rPr>
              <a:t>ivitasmu/ </a:t>
            </a:r>
            <a:r>
              <a:rPr lang="en-US" sz="1000">
                <a:solidFill>
                  <a:srgbClr val="1154CC"/>
                </a:solidFill>
                <a:latin typeface="Caladea"/>
                <a:ea typeface="Caladea"/>
                <a:cs typeface="Caladea"/>
                <a:sym typeface="Caladea"/>
              </a:rPr>
              <a:t> </a:t>
            </a:r>
            <a:r>
              <a:rPr lang="en-US" sz="1000" u="sng">
                <a:solidFill>
                  <a:srgbClr val="1154CC"/>
                </a:solidFill>
                <a:latin typeface="Caladea"/>
                <a:ea typeface="Caladea"/>
                <a:cs typeface="Caladea"/>
                <a:sym typeface="Caladea"/>
                <a:hlinkClick r:id="rId9">
                  <a:extLst>
                    <a:ext uri="{A12FA001-AC4F-418D-AE19-62706E023703}">
                      <ahyp:hlinkClr val="tx"/>
                    </a:ext>
                  </a:extLst>
                </a:hlinkClick>
              </a:rPr>
              <a:t>https://www.cleanomic.co.id/pos </a:t>
            </a:r>
            <a:r>
              <a:rPr lang="en-US" sz="1000">
                <a:solidFill>
                  <a:srgbClr val="1154CC"/>
                </a:solidFill>
                <a:latin typeface="Caladea"/>
                <a:ea typeface="Caladea"/>
                <a:cs typeface="Caladea"/>
                <a:sym typeface="Caladea"/>
              </a:rPr>
              <a:t> </a:t>
            </a:r>
            <a:r>
              <a:rPr lang="en-US" sz="1000" u="sng">
                <a:solidFill>
                  <a:srgbClr val="1154CC"/>
                </a:solidFill>
                <a:latin typeface="Caladea"/>
                <a:ea typeface="Caladea"/>
                <a:cs typeface="Caladea"/>
                <a:sym typeface="Caladea"/>
                <a:hlinkClick r:id="rId10">
                  <a:extLst>
                    <a:ext uri="{A12FA001-AC4F-418D-AE19-62706E023703}">
                      <ahyp:hlinkClr val="tx"/>
                    </a:ext>
                  </a:extLst>
                </a:hlinkClick>
              </a:rPr>
              <a:t>t/5-cara-mengurangi-jejak-karbo </a:t>
            </a:r>
            <a:r>
              <a:rPr lang="en-US" sz="1000">
                <a:solidFill>
                  <a:srgbClr val="1154CC"/>
                </a:solidFill>
                <a:latin typeface="Caladea"/>
                <a:ea typeface="Caladea"/>
                <a:cs typeface="Caladea"/>
                <a:sym typeface="Caladea"/>
              </a:rPr>
              <a:t> </a:t>
            </a:r>
            <a:r>
              <a:rPr lang="en-US" sz="1000" u="sng">
                <a:solidFill>
                  <a:srgbClr val="1154CC"/>
                </a:solidFill>
                <a:latin typeface="Caladea"/>
                <a:ea typeface="Caladea"/>
                <a:cs typeface="Caladea"/>
                <a:sym typeface="Caladea"/>
                <a:hlinkClick r:id="rId11">
                  <a:extLst>
                    <a:ext uri="{A12FA001-AC4F-418D-AE19-62706E023703}">
                      <ahyp:hlinkClr val="tx"/>
                    </a:ext>
                  </a:extLst>
                </a:hlinkClick>
              </a:rPr>
              <a:t>n-makanan-kita</a:t>
            </a:r>
            <a:endParaRPr sz="1000">
              <a:latin typeface="Caladea"/>
              <a:ea typeface="Caladea"/>
              <a:cs typeface="Caladea"/>
              <a:sym typeface="Calade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nvSpPr>
        <p:spPr>
          <a:xfrm>
            <a:off x="73024" y="39496"/>
            <a:ext cx="1263015" cy="866775"/>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Asesmen formatif  Penulisan Esai  rangkuman  kegiatan 1-7</a:t>
            </a:r>
            <a:endParaRPr sz="1200">
              <a:latin typeface="Caladea"/>
              <a:ea typeface="Caladea"/>
              <a:cs typeface="Caladea"/>
              <a:sym typeface="Caladea"/>
            </a:endParaRPr>
          </a:p>
        </p:txBody>
      </p:sp>
      <p:sp>
        <p:nvSpPr>
          <p:cNvPr id="291" name="Google Shape;291;p22"/>
          <p:cNvSpPr txBox="1"/>
          <p:nvPr/>
        </p:nvSpPr>
        <p:spPr>
          <a:xfrm>
            <a:off x="1827392" y="136928"/>
            <a:ext cx="6533515" cy="75692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200">
                <a:latin typeface="Arial"/>
                <a:ea typeface="Arial"/>
                <a:cs typeface="Arial"/>
                <a:sym typeface="Arial"/>
              </a:rPr>
              <a:t>Pada tahap ini, guru mengukur apakah peserta didik sudah mencapai tujuan pembelajaran dan  sejauh mana peserta didik mengerti topik dari projek ini. Para peserta didik juga dapat mengukur  sejauh mana capaian pembelajaran. Yang akan diperiksa guru adalah hasil tulisan para peserta  didik pada aktivitas sebelumnya</a:t>
            </a:r>
            <a:endParaRPr sz="1200">
              <a:latin typeface="Arial"/>
              <a:ea typeface="Arial"/>
              <a:cs typeface="Arial"/>
              <a:sym typeface="Arial"/>
            </a:endParaRPr>
          </a:p>
        </p:txBody>
      </p:sp>
      <p:sp>
        <p:nvSpPr>
          <p:cNvPr id="292" name="Google Shape;292;p22"/>
          <p:cNvSpPr txBox="1"/>
          <p:nvPr/>
        </p:nvSpPr>
        <p:spPr>
          <a:xfrm>
            <a:off x="436681" y="3609729"/>
            <a:ext cx="1151255" cy="1132205"/>
          </a:xfrm>
          <a:prstGeom prst="rect">
            <a:avLst/>
          </a:prstGeom>
          <a:noFill/>
          <a:ln>
            <a:noFill/>
          </a:ln>
        </p:spPr>
        <p:txBody>
          <a:bodyPr anchorCtr="0" anchor="t" bIns="0" lIns="0" spcFirstLastPara="1" rIns="0" wrap="square" tIns="37450">
            <a:spAutoFit/>
          </a:bodyPr>
          <a:lstStyle/>
          <a:p>
            <a:pPr indent="0" lvl="0" marL="0" marR="6350" rtl="0" algn="r">
              <a:lnSpc>
                <a:spcPct val="100000"/>
              </a:lnSpc>
              <a:spcBef>
                <a:spcPts val="0"/>
              </a:spcBef>
              <a:spcAft>
                <a:spcPts val="0"/>
              </a:spcAft>
              <a:buNone/>
            </a:pPr>
            <a:r>
              <a:rPr lang="en-US" sz="1100">
                <a:latin typeface="Arial"/>
                <a:ea typeface="Arial"/>
                <a:cs typeface="Arial"/>
                <a:sym typeface="Arial"/>
              </a:rPr>
              <a:t>Waktu: 2 JP tugas</a:t>
            </a:r>
            <a:endParaRPr sz="1100">
              <a:latin typeface="Arial"/>
              <a:ea typeface="Arial"/>
              <a:cs typeface="Arial"/>
              <a:sym typeface="Arial"/>
            </a:endParaRPr>
          </a:p>
          <a:p>
            <a:pPr indent="542925" lvl="0" marL="136525" marR="5080" rtl="0" algn="r">
              <a:lnSpc>
                <a:spcPct val="107500"/>
              </a:lnSpc>
              <a:spcBef>
                <a:spcPts val="100"/>
              </a:spcBef>
              <a:spcAft>
                <a:spcPts val="0"/>
              </a:spcAft>
              <a:buNone/>
            </a:pPr>
            <a:r>
              <a:rPr lang="en-US" sz="1100">
                <a:latin typeface="Arial"/>
                <a:ea typeface="Arial"/>
                <a:cs typeface="Arial"/>
                <a:sym typeface="Arial"/>
              </a:rPr>
              <a:t>mandiri  Bahan: Alat tulis  Peran Guru:  fasilitator dan  pendamping</a:t>
            </a:r>
            <a:endParaRPr sz="1100">
              <a:latin typeface="Arial"/>
              <a:ea typeface="Arial"/>
              <a:cs typeface="Arial"/>
              <a:sym typeface="Arial"/>
            </a:endParaRPr>
          </a:p>
        </p:txBody>
      </p:sp>
      <p:graphicFrame>
        <p:nvGraphicFramePr>
          <p:cNvPr id="293" name="Google Shape;293;p22"/>
          <p:cNvGraphicFramePr/>
          <p:nvPr/>
        </p:nvGraphicFramePr>
        <p:xfrm>
          <a:off x="1655459" y="1957908"/>
          <a:ext cx="3000000" cy="3000000"/>
        </p:xfrm>
        <a:graphic>
          <a:graphicData uri="http://schemas.openxmlformats.org/drawingml/2006/table">
            <a:tbl>
              <a:tblPr bandRow="1" firstRow="1">
                <a:noFill/>
                <a:tableStyleId>{9C028CCA-BE52-4362-A780-9FF6EA753609}</a:tableStyleId>
              </a:tblPr>
              <a:tblGrid>
                <a:gridCol w="1166500"/>
                <a:gridCol w="1251575"/>
                <a:gridCol w="1251575"/>
                <a:gridCol w="1251575"/>
                <a:gridCol w="1251575"/>
                <a:gridCol w="1251575"/>
              </a:tblGrid>
              <a:tr h="487625">
                <a:tc gridSpan="6">
                  <a:txBody>
                    <a:bodyPr/>
                    <a:lstStyle/>
                    <a:p>
                      <a:pPr indent="0" lvl="0" marL="85725" marR="6203950" rtl="0" algn="l">
                        <a:lnSpc>
                          <a:spcPct val="100000"/>
                        </a:lnSpc>
                        <a:spcBef>
                          <a:spcPts val="0"/>
                        </a:spcBef>
                        <a:spcAft>
                          <a:spcPts val="0"/>
                        </a:spcAft>
                        <a:buNone/>
                      </a:pPr>
                      <a:r>
                        <a:rPr lang="en-US" sz="1000" u="none" cap="none" strike="noStrike">
                          <a:latin typeface="Arial"/>
                          <a:ea typeface="Arial"/>
                          <a:cs typeface="Arial"/>
                          <a:sym typeface="Arial"/>
                        </a:rPr>
                        <a:t>Nama peserta didik:  Kelompok:</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DFE2"/>
                    </a:solidFill>
                  </a:tcPr>
                </a:tc>
                <a:tc hMerge="1"/>
                <a:tc hMerge="1"/>
                <a:tc hMerge="1"/>
                <a:tc hMerge="1"/>
                <a:tc hMerge="1"/>
              </a:tr>
              <a:tr h="1554450">
                <a:tc>
                  <a:txBody>
                    <a:bodyPr/>
                    <a:lstStyle/>
                    <a:p>
                      <a:pPr indent="0" lvl="0" marL="85725" marR="141605" rtl="0" algn="l">
                        <a:lnSpc>
                          <a:spcPct val="100000"/>
                        </a:lnSpc>
                        <a:spcBef>
                          <a:spcPts val="0"/>
                        </a:spcBef>
                        <a:spcAft>
                          <a:spcPts val="0"/>
                        </a:spcAft>
                        <a:buNone/>
                      </a:pPr>
                      <a:r>
                        <a:rPr lang="en-US" sz="1000" u="none" cap="none" strike="noStrike">
                          <a:latin typeface="Arial"/>
                          <a:ea typeface="Arial"/>
                          <a:cs typeface="Arial"/>
                          <a:sym typeface="Arial"/>
                        </a:rPr>
                        <a:t>Aku memahami  pengertian  perubahan iklim,  gas efek rumah  kaca, jejak  karbon dan  hubungannya</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0" lvl="0" marL="85725" marR="78105" rtl="0" algn="l">
                        <a:lnSpc>
                          <a:spcPct val="100000"/>
                        </a:lnSpc>
                        <a:spcBef>
                          <a:spcPts val="0"/>
                        </a:spcBef>
                        <a:spcAft>
                          <a:spcPts val="0"/>
                        </a:spcAft>
                        <a:buNone/>
                      </a:pPr>
                      <a:r>
                        <a:rPr lang="en-US" sz="1000" u="none" cap="none" strike="noStrike">
                          <a:latin typeface="Arial"/>
                          <a:ea typeface="Arial"/>
                          <a:cs typeface="Arial"/>
                          <a:sym typeface="Arial"/>
                        </a:rPr>
                        <a:t>Aku memahami  intisari dari video  yang sudah diputar</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0" lvl="0" marL="85725" marR="99695" rtl="0" algn="l">
                        <a:lnSpc>
                          <a:spcPct val="100000"/>
                        </a:lnSpc>
                        <a:spcBef>
                          <a:spcPts val="0"/>
                        </a:spcBef>
                        <a:spcAft>
                          <a:spcPts val="0"/>
                        </a:spcAft>
                        <a:buNone/>
                      </a:pPr>
                      <a:r>
                        <a:rPr lang="en-US" sz="1000" u="none" cap="none" strike="noStrike">
                          <a:latin typeface="Arial"/>
                          <a:ea typeface="Arial"/>
                          <a:cs typeface="Arial"/>
                          <a:sym typeface="Arial"/>
                        </a:rPr>
                        <a:t>Aku dapat  mengidentifikasi  sumber kontributor  jejak karbon</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0" lvl="0" marL="85725" marR="142240" rtl="0" algn="l">
                        <a:lnSpc>
                          <a:spcPct val="100000"/>
                        </a:lnSpc>
                        <a:spcBef>
                          <a:spcPts val="0"/>
                        </a:spcBef>
                        <a:spcAft>
                          <a:spcPts val="0"/>
                        </a:spcAft>
                        <a:buNone/>
                      </a:pPr>
                      <a:r>
                        <a:rPr lang="en-US" sz="1000" u="none" cap="none" strike="noStrike">
                          <a:latin typeface="Arial"/>
                          <a:ea typeface="Arial"/>
                          <a:cs typeface="Arial"/>
                          <a:sym typeface="Arial"/>
                        </a:rPr>
                        <a:t>Aku memahami  sebab akibat jejak  karbon</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0" lvl="0" marL="85725" marR="191135" rtl="0" algn="l">
                        <a:lnSpc>
                          <a:spcPct val="100000"/>
                        </a:lnSpc>
                        <a:spcBef>
                          <a:spcPts val="0"/>
                        </a:spcBef>
                        <a:spcAft>
                          <a:spcPts val="0"/>
                        </a:spcAft>
                        <a:buNone/>
                      </a:pPr>
                      <a:r>
                        <a:rPr lang="en-US" sz="1000" u="none" cap="none" strike="noStrike">
                          <a:latin typeface="Arial"/>
                          <a:ea typeface="Arial"/>
                          <a:cs typeface="Arial"/>
                          <a:sym typeface="Arial"/>
                        </a:rPr>
                        <a:t>Aku mengerti  pentingnya  mengurangi jejak  karbon</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c>
                  <a:txBody>
                    <a:bodyPr/>
                    <a:lstStyle/>
                    <a:p>
                      <a:pPr indent="0" lvl="0" marL="85090" marR="141605" rtl="0" algn="l">
                        <a:lnSpc>
                          <a:spcPct val="100000"/>
                        </a:lnSpc>
                        <a:spcBef>
                          <a:spcPts val="0"/>
                        </a:spcBef>
                        <a:spcAft>
                          <a:spcPts val="0"/>
                        </a:spcAft>
                        <a:buNone/>
                      </a:pPr>
                      <a:r>
                        <a:rPr lang="en-US" sz="1000" u="none" cap="none" strike="noStrike">
                          <a:latin typeface="Arial"/>
                          <a:ea typeface="Arial"/>
                          <a:cs typeface="Arial"/>
                          <a:sym typeface="Arial"/>
                        </a:rPr>
                        <a:t>Aku dapat  memberi ide atau  gagasan baru  untuk mengurangi  karbon pribadi</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8DAF7"/>
                    </a:solidFill>
                  </a:tcPr>
                </a:tc>
              </a:tr>
              <a:tr h="5327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532725">
                <a:tc gridSpan="6">
                  <a:txBody>
                    <a:bodyPr/>
                    <a:lstStyle/>
                    <a:p>
                      <a:pPr indent="0" lvl="0" marL="85725" marR="0" rtl="0" algn="l">
                        <a:lnSpc>
                          <a:spcPct val="100000"/>
                        </a:lnSpc>
                        <a:spcBef>
                          <a:spcPts val="0"/>
                        </a:spcBef>
                        <a:spcAft>
                          <a:spcPts val="0"/>
                        </a:spcAft>
                        <a:buNone/>
                      </a:pPr>
                      <a:r>
                        <a:rPr lang="en-US" sz="1000" u="none" cap="none" strike="noStrike">
                          <a:latin typeface="Arial"/>
                          <a:ea typeface="Arial"/>
                          <a:cs typeface="Arial"/>
                          <a:sym typeface="Arial"/>
                        </a:rPr>
                        <a:t>Catatan tambahan hasil observasi:</a:t>
                      </a:r>
                      <a:endParaRPr sz="1000" u="none" cap="none" strike="noStrike">
                        <a:latin typeface="Arial"/>
                        <a:ea typeface="Arial"/>
                        <a:cs typeface="Arial"/>
                        <a:sym typeface="Arial"/>
                      </a:endParaRPr>
                    </a:p>
                  </a:txBody>
                  <a:tcPr marT="8065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1F2"/>
                    </a:solidFill>
                  </a:tcPr>
                </a:tc>
                <a:tc hMerge="1"/>
                <a:tc hMerge="1"/>
                <a:tc hMerge="1"/>
                <a:tc hMerge="1"/>
                <a:tc hMerge="1"/>
              </a:tr>
            </a:tbl>
          </a:graphicData>
        </a:graphic>
      </p:graphicFrame>
      <p:sp>
        <p:nvSpPr>
          <p:cNvPr id="294" name="Google Shape;294;p22"/>
          <p:cNvSpPr txBox="1"/>
          <p:nvPr/>
        </p:nvSpPr>
        <p:spPr>
          <a:xfrm>
            <a:off x="1827392" y="1051326"/>
            <a:ext cx="6734809" cy="876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Tugas mandiri:</a:t>
            </a:r>
            <a:endParaRPr sz="1200">
              <a:latin typeface="Arial"/>
              <a:ea typeface="Arial"/>
              <a:cs typeface="Arial"/>
              <a:sym typeface="Arial"/>
            </a:endParaRPr>
          </a:p>
          <a:p>
            <a:pPr indent="0" lvl="0" marL="12700" marR="5080" rtl="0" algn="l">
              <a:lnSpc>
                <a:spcPct val="100000"/>
              </a:lnSpc>
              <a:spcBef>
                <a:spcPts val="0"/>
              </a:spcBef>
              <a:spcAft>
                <a:spcPts val="0"/>
              </a:spcAft>
              <a:buNone/>
            </a:pPr>
            <a:r>
              <a:rPr lang="en-US" sz="1200">
                <a:latin typeface="Arial"/>
                <a:ea typeface="Arial"/>
                <a:cs typeface="Arial"/>
                <a:sym typeface="Arial"/>
              </a:rPr>
              <a:t>Peserta didik menulis esai pendek mengenai apa yang telah dipelajari selama aktivitas 1-7. Peserta  didik dapat menggabungkan hasil tulisan pendek yang telah ditulis sebelumnya.</a:t>
            </a:r>
            <a:endParaRPr sz="1200">
              <a:latin typeface="Arial"/>
              <a:ea typeface="Arial"/>
              <a:cs typeface="Arial"/>
              <a:sym typeface="Arial"/>
            </a:endParaRPr>
          </a:p>
          <a:p>
            <a:pPr indent="0" lvl="0" marL="0" marR="0" rtl="0" algn="l">
              <a:lnSpc>
                <a:spcPct val="100000"/>
              </a:lnSpc>
              <a:spcBef>
                <a:spcPts val="25"/>
              </a:spcBef>
              <a:spcAft>
                <a:spcPts val="0"/>
              </a:spcAft>
              <a:buNone/>
            </a:pPr>
            <a:r>
              <a:t/>
            </a:r>
            <a:endParaRPr sz="1000">
              <a:latin typeface="Arial"/>
              <a:ea typeface="Arial"/>
              <a:cs typeface="Arial"/>
              <a:sym typeface="Arial"/>
            </a:endParaRPr>
          </a:p>
          <a:p>
            <a:pPr indent="0" lvl="0" marL="29209" marR="0" rtl="0" algn="l">
              <a:lnSpc>
                <a:spcPct val="100000"/>
              </a:lnSpc>
              <a:spcBef>
                <a:spcPts val="0"/>
              </a:spcBef>
              <a:spcAft>
                <a:spcPts val="0"/>
              </a:spcAft>
              <a:buNone/>
            </a:pPr>
            <a:r>
              <a:rPr b="1" lang="en-US" sz="1000">
                <a:latin typeface="Caladea"/>
                <a:ea typeface="Caladea"/>
                <a:cs typeface="Caladea"/>
                <a:sym typeface="Caladea"/>
              </a:rPr>
              <a:t>Contoh lembaran observasi guru</a:t>
            </a:r>
            <a:endParaRPr sz="1000">
              <a:latin typeface="Caladea"/>
              <a:ea typeface="Caladea"/>
              <a:cs typeface="Caladea"/>
              <a:sym typeface="Calade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3"/>
          <p:cNvSpPr txBox="1"/>
          <p:nvPr/>
        </p:nvSpPr>
        <p:spPr>
          <a:xfrm>
            <a:off x="475258" y="3334810"/>
            <a:ext cx="1112520" cy="1324610"/>
          </a:xfrm>
          <a:prstGeom prst="rect">
            <a:avLst/>
          </a:prstGeom>
          <a:noFill/>
          <a:ln>
            <a:noFill/>
          </a:ln>
        </p:spPr>
        <p:txBody>
          <a:bodyPr anchorCtr="0" anchor="t" bIns="0" lIns="0" spcFirstLastPara="1" rIns="0" wrap="square" tIns="12700">
            <a:spAutoFit/>
          </a:bodyPr>
          <a:lstStyle/>
          <a:p>
            <a:pPr indent="339090" lvl="0" marL="12700" marR="5080" rtl="0" algn="r">
              <a:lnSpc>
                <a:spcPct val="114999"/>
              </a:lnSpc>
              <a:spcBef>
                <a:spcPts val="0"/>
              </a:spcBef>
              <a:spcAft>
                <a:spcPts val="0"/>
              </a:spcAft>
              <a:buNone/>
            </a:pPr>
            <a:r>
              <a:rPr lang="en-US" sz="1100">
                <a:latin typeface="Arial"/>
                <a:ea typeface="Arial"/>
                <a:cs typeface="Arial"/>
                <a:sym typeface="Arial"/>
              </a:rPr>
              <a:t>Waktu: 4 JP  Bahan: Laptop/  komputer dengan  akses internet</a:t>
            </a:r>
            <a:endParaRPr sz="1100">
              <a:latin typeface="Arial"/>
              <a:ea typeface="Arial"/>
              <a:cs typeface="Arial"/>
              <a:sym typeface="Arial"/>
            </a:endParaRPr>
          </a:p>
          <a:p>
            <a:pPr indent="69850" lvl="0" marL="268605"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300" name="Google Shape;300;p23"/>
          <p:cNvSpPr/>
          <p:nvPr/>
        </p:nvSpPr>
        <p:spPr>
          <a:xfrm>
            <a:off x="1645621" y="38274"/>
            <a:ext cx="5007610" cy="5007610"/>
          </a:xfrm>
          <a:custGeom>
            <a:rect b="b" l="l" r="r" t="t"/>
            <a:pathLst>
              <a:path extrusionOk="0" h="5007610" w="5007609">
                <a:moveTo>
                  <a:pt x="0" y="0"/>
                </a:moveTo>
                <a:lnTo>
                  <a:pt x="5007589" y="0"/>
                </a:lnTo>
                <a:lnTo>
                  <a:pt x="5007589" y="5006989"/>
                </a:lnTo>
                <a:lnTo>
                  <a:pt x="0" y="500698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01" name="Google Shape;301;p23"/>
          <p:cNvSpPr txBox="1"/>
          <p:nvPr/>
        </p:nvSpPr>
        <p:spPr>
          <a:xfrm>
            <a:off x="1718646" y="77771"/>
            <a:ext cx="4563745" cy="1497965"/>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Persiapan</a:t>
            </a:r>
            <a:endParaRPr sz="1200">
              <a:latin typeface="Arial"/>
              <a:ea typeface="Arial"/>
              <a:cs typeface="Arial"/>
              <a:sym typeface="Arial"/>
            </a:endParaRPr>
          </a:p>
          <a:p>
            <a:pPr indent="-63499" lvl="0" marL="12700" marR="5715" rtl="0" algn="l">
              <a:lnSpc>
                <a:spcPct val="114999"/>
              </a:lnSpc>
              <a:spcBef>
                <a:spcPts val="0"/>
              </a:spcBef>
              <a:spcAft>
                <a:spcPts val="0"/>
              </a:spcAft>
              <a:buSzPts val="1000"/>
              <a:buFont typeface="Arial"/>
              <a:buChar char="-"/>
            </a:pPr>
            <a:r>
              <a:rPr lang="en-US" sz="1200">
                <a:latin typeface="Arial"/>
                <a:ea typeface="Arial"/>
                <a:cs typeface="Arial"/>
                <a:sym typeface="Arial"/>
              </a:rPr>
              <a:t>Guru menjelaskan bagaimana cara mencatat jumlah jejak karbon  salah satunya dengan kalkulator jejak karbon yang tersedia banyak  pada situs online.</a:t>
            </a:r>
            <a:endParaRPr sz="1200">
              <a:latin typeface="Arial"/>
              <a:ea typeface="Arial"/>
              <a:cs typeface="Arial"/>
              <a:sym typeface="Arial"/>
            </a:endParaRPr>
          </a:p>
          <a:p>
            <a:pPr indent="-63499" lvl="0" marL="12700" marR="5080" rtl="0" algn="l">
              <a:lnSpc>
                <a:spcPct val="114999"/>
              </a:lnSpc>
              <a:spcBef>
                <a:spcPts val="0"/>
              </a:spcBef>
              <a:spcAft>
                <a:spcPts val="0"/>
              </a:spcAft>
              <a:buSzPts val="1000"/>
              <a:buFont typeface="Arial"/>
              <a:buChar char="-"/>
            </a:pPr>
            <a:r>
              <a:rPr lang="en-US" sz="1200">
                <a:latin typeface="Arial"/>
                <a:ea typeface="Arial"/>
                <a:cs typeface="Arial"/>
                <a:sym typeface="Arial"/>
              </a:rPr>
              <a:t>Guru bisa menggunakan referensi kalkulator karbon yang tersedia  online.</a:t>
            </a:r>
            <a:endParaRPr sz="1200">
              <a:latin typeface="Arial"/>
              <a:ea typeface="Arial"/>
              <a:cs typeface="Arial"/>
              <a:sym typeface="Arial"/>
            </a:endParaRPr>
          </a:p>
          <a:p>
            <a:pPr indent="-93345" lvl="0" marL="105410" marR="0" rtl="0" algn="l">
              <a:lnSpc>
                <a:spcPct val="100000"/>
              </a:lnSpc>
              <a:spcBef>
                <a:spcPts val="215"/>
              </a:spcBef>
              <a:spcAft>
                <a:spcPts val="0"/>
              </a:spcAft>
              <a:buSzPts val="1200"/>
              <a:buFont typeface="Arial"/>
              <a:buChar char="-"/>
            </a:pPr>
            <a:r>
              <a:rPr lang="en-US" sz="1200">
                <a:latin typeface="Arial"/>
                <a:ea typeface="Arial"/>
                <a:cs typeface="Arial"/>
                <a:sym typeface="Arial"/>
              </a:rPr>
              <a:t>Guru bisa menyediakan beberapa contoh kalkulasi jejak karbon.</a:t>
            </a:r>
            <a:endParaRPr sz="1200">
              <a:latin typeface="Arial"/>
              <a:ea typeface="Arial"/>
              <a:cs typeface="Arial"/>
              <a:sym typeface="Arial"/>
            </a:endParaRPr>
          </a:p>
        </p:txBody>
      </p:sp>
      <p:sp>
        <p:nvSpPr>
          <p:cNvPr id="302" name="Google Shape;302;p23"/>
          <p:cNvSpPr txBox="1"/>
          <p:nvPr/>
        </p:nvSpPr>
        <p:spPr>
          <a:xfrm>
            <a:off x="1718646" y="1725212"/>
            <a:ext cx="4852670" cy="3180080"/>
          </a:xfrm>
          <a:prstGeom prst="rect">
            <a:avLst/>
          </a:prstGeom>
          <a:noFill/>
          <a:ln>
            <a:noFill/>
          </a:ln>
        </p:spPr>
        <p:txBody>
          <a:bodyPr anchorCtr="0" anchor="t" bIns="0" lIns="0" spcFirstLastPara="1" rIns="0" wrap="square" tIns="400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Pelaksanaan</a:t>
            </a:r>
            <a:endParaRPr sz="1200">
              <a:latin typeface="Arial"/>
              <a:ea typeface="Arial"/>
              <a:cs typeface="Arial"/>
              <a:sym typeface="Arial"/>
            </a:endParaRPr>
          </a:p>
          <a:p>
            <a:pPr indent="-63499" lvl="0" marL="12700" marR="5080" rtl="0" algn="l">
              <a:lnSpc>
                <a:spcPct val="114999"/>
              </a:lnSpc>
              <a:spcBef>
                <a:spcPts val="0"/>
              </a:spcBef>
              <a:spcAft>
                <a:spcPts val="0"/>
              </a:spcAft>
              <a:buSzPts val="1000"/>
              <a:buFont typeface="Arial"/>
              <a:buChar char="-"/>
            </a:pPr>
            <a:r>
              <a:rPr lang="en-US" sz="1200">
                <a:latin typeface="Arial"/>
                <a:ea typeface="Arial"/>
                <a:cs typeface="Arial"/>
                <a:sym typeface="Arial"/>
              </a:rPr>
              <a:t>Guru mengajarkan peserta didik cara menghitung jejak karbon pribadi.  Boleh menggunakan kalkulator jejak karbon online yang sudah  tersedia.</a:t>
            </a:r>
            <a:endParaRPr sz="1200">
              <a:latin typeface="Arial"/>
              <a:ea typeface="Arial"/>
              <a:cs typeface="Arial"/>
              <a:sym typeface="Arial"/>
            </a:endParaRPr>
          </a:p>
          <a:p>
            <a:pPr indent="-63499" lvl="0" marL="12700" marR="123825" rtl="0" algn="l">
              <a:lnSpc>
                <a:spcPct val="114999"/>
              </a:lnSpc>
              <a:spcBef>
                <a:spcPts val="0"/>
              </a:spcBef>
              <a:spcAft>
                <a:spcPts val="0"/>
              </a:spcAft>
              <a:buSzPts val="1000"/>
              <a:buFont typeface="Arial"/>
              <a:buChar char="-"/>
            </a:pPr>
            <a:r>
              <a:rPr lang="en-US" sz="1200">
                <a:latin typeface="Arial"/>
                <a:ea typeface="Arial"/>
                <a:cs typeface="Arial"/>
                <a:sym typeface="Arial"/>
              </a:rPr>
              <a:t>Peserta didik mencatat apa saja penghasil jejak karbon sendiri dan  menghitung jejak karbon masing-masing yang dihasilkan dalam 1 hari</a:t>
            </a:r>
            <a:endParaRPr sz="1200">
              <a:latin typeface="Arial"/>
              <a:ea typeface="Arial"/>
              <a:cs typeface="Arial"/>
              <a:sym typeface="Arial"/>
            </a:endParaRPr>
          </a:p>
          <a:p>
            <a:pPr indent="-63499" lvl="0" marL="12700" marR="537845" rtl="0" algn="l">
              <a:lnSpc>
                <a:spcPct val="114999"/>
              </a:lnSpc>
              <a:spcBef>
                <a:spcPts val="0"/>
              </a:spcBef>
              <a:spcAft>
                <a:spcPts val="0"/>
              </a:spcAft>
              <a:buSzPts val="1000"/>
              <a:buFont typeface="Arial"/>
              <a:buChar char="-"/>
            </a:pPr>
            <a:r>
              <a:rPr lang="en-US" sz="1200">
                <a:latin typeface="Arial"/>
                <a:ea typeface="Arial"/>
                <a:cs typeface="Arial"/>
                <a:sym typeface="Arial"/>
              </a:rPr>
              <a:t>Guru menjelaskan pentingnya mengetahui jumlah jejak karbon  masing-masing</a:t>
            </a:r>
            <a:endParaRPr sz="1200">
              <a:latin typeface="Arial"/>
              <a:ea typeface="Arial"/>
              <a:cs typeface="Arial"/>
              <a:sym typeface="Arial"/>
            </a:endParaRPr>
          </a:p>
          <a:p>
            <a:pPr indent="-63499" lvl="0" marL="12700" marR="56514" rtl="0" algn="l">
              <a:lnSpc>
                <a:spcPct val="114999"/>
              </a:lnSpc>
              <a:spcBef>
                <a:spcPts val="0"/>
              </a:spcBef>
              <a:spcAft>
                <a:spcPts val="0"/>
              </a:spcAft>
              <a:buSzPts val="1000"/>
              <a:buFont typeface="Arial"/>
              <a:buChar char="-"/>
            </a:pPr>
            <a:r>
              <a:rPr lang="en-US" sz="1200">
                <a:latin typeface="Arial"/>
                <a:ea typeface="Arial"/>
                <a:cs typeface="Arial"/>
                <a:sym typeface="Arial"/>
              </a:rPr>
              <a:t>Guru dapat mencoba membandingkan angka jejak karbon yang tinggi  dan rendah dari peserta didik dan langkah apa saja yang bisa  dilakukan selanjutnya.</a:t>
            </a:r>
            <a:endParaRPr sz="1200">
              <a:latin typeface="Arial"/>
              <a:ea typeface="Arial"/>
              <a:cs typeface="Arial"/>
              <a:sym typeface="Arial"/>
            </a:endParaRPr>
          </a:p>
          <a:p>
            <a:pPr indent="-63499" lvl="0" marL="12700" marR="177800" rtl="0" algn="l">
              <a:lnSpc>
                <a:spcPct val="114999"/>
              </a:lnSpc>
              <a:spcBef>
                <a:spcPts val="0"/>
              </a:spcBef>
              <a:spcAft>
                <a:spcPts val="0"/>
              </a:spcAft>
              <a:buSzPts val="1000"/>
              <a:buFont typeface="Arial"/>
              <a:buChar char="-"/>
            </a:pPr>
            <a:r>
              <a:rPr lang="en-US" sz="1200">
                <a:latin typeface="Arial"/>
                <a:ea typeface="Arial"/>
                <a:cs typeface="Arial"/>
                <a:sym typeface="Arial"/>
              </a:rPr>
              <a:t>Peserta didik diminta untuk saling wawancara temannya dalam satu  kelas (1 dengan 1) dan membandingkan hasil hitungan jejak karbon  masing-masing. Kemudian bisa melakukan sesi umpan balik antar  sesama peserta didik, dan guru mendampingi.</a:t>
            </a:r>
            <a:endParaRPr sz="1200">
              <a:latin typeface="Arial"/>
              <a:ea typeface="Arial"/>
              <a:cs typeface="Arial"/>
              <a:sym typeface="Arial"/>
            </a:endParaRPr>
          </a:p>
        </p:txBody>
      </p:sp>
      <p:sp>
        <p:nvSpPr>
          <p:cNvPr id="303" name="Google Shape;303;p23"/>
          <p:cNvSpPr txBox="1"/>
          <p:nvPr/>
        </p:nvSpPr>
        <p:spPr>
          <a:xfrm>
            <a:off x="73024" y="39496"/>
            <a:ext cx="1318260" cy="656590"/>
          </a:xfrm>
          <a:prstGeom prst="rect">
            <a:avLst/>
          </a:prstGeom>
          <a:noFill/>
          <a:ln>
            <a:noFill/>
          </a:ln>
        </p:spPr>
        <p:txBody>
          <a:bodyPr anchorCtr="0" anchor="t" bIns="0" lIns="0" spcFirstLastPara="1" rIns="0" wrap="square" tIns="12700">
            <a:spAutoFit/>
          </a:bodyPr>
          <a:lstStyle/>
          <a:p>
            <a:pPr indent="0" lvl="0" marL="12700" marR="5080" rtl="0" algn="l">
              <a:lnSpc>
                <a:spcPct val="114999"/>
              </a:lnSpc>
              <a:spcBef>
                <a:spcPts val="0"/>
              </a:spcBef>
              <a:spcAft>
                <a:spcPts val="0"/>
              </a:spcAft>
              <a:buNone/>
            </a:pPr>
            <a:r>
              <a:rPr b="1" lang="en-US" sz="1200">
                <a:latin typeface="Caladea"/>
                <a:ea typeface="Caladea"/>
                <a:cs typeface="Caladea"/>
                <a:sym typeface="Caladea"/>
              </a:rPr>
              <a:t>9.	Menghitung  jumlah jejak  karbon pribadi</a:t>
            </a:r>
            <a:endParaRPr sz="1200">
              <a:latin typeface="Caladea"/>
              <a:ea typeface="Caladea"/>
              <a:cs typeface="Caladea"/>
              <a:sym typeface="Caladea"/>
            </a:endParaRPr>
          </a:p>
        </p:txBody>
      </p:sp>
      <p:sp>
        <p:nvSpPr>
          <p:cNvPr id="304" name="Google Shape;304;p23"/>
          <p:cNvSpPr txBox="1"/>
          <p:nvPr/>
        </p:nvSpPr>
        <p:spPr>
          <a:xfrm>
            <a:off x="6824636" y="190674"/>
            <a:ext cx="2183765" cy="1856739"/>
          </a:xfrm>
          <a:prstGeom prst="rect">
            <a:avLst/>
          </a:prstGeom>
          <a:solidFill>
            <a:srgbClr val="F9CA9C"/>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725" marR="0" rtl="0" algn="l">
              <a:lnSpc>
                <a:spcPct val="100000"/>
              </a:lnSpc>
              <a:spcBef>
                <a:spcPts val="0"/>
              </a:spcBef>
              <a:spcAft>
                <a:spcPts val="0"/>
              </a:spcAft>
              <a:buNone/>
            </a:pPr>
            <a:r>
              <a:rPr b="1" lang="en-US" sz="1200">
                <a:latin typeface="Arial"/>
                <a:ea typeface="Arial"/>
                <a:cs typeface="Arial"/>
                <a:sym typeface="Arial"/>
              </a:rPr>
              <a:t>Tips</a:t>
            </a:r>
            <a:endParaRPr sz="1200">
              <a:latin typeface="Arial"/>
              <a:ea typeface="Arial"/>
              <a:cs typeface="Arial"/>
              <a:sym typeface="Arial"/>
            </a:endParaRPr>
          </a:p>
          <a:p>
            <a:pPr indent="0" lvl="0" marL="85725" marR="151130" rtl="0" algn="l">
              <a:lnSpc>
                <a:spcPct val="114999"/>
              </a:lnSpc>
              <a:spcBef>
                <a:spcPts val="0"/>
              </a:spcBef>
              <a:spcAft>
                <a:spcPts val="0"/>
              </a:spcAft>
              <a:buNone/>
            </a:pPr>
            <a:r>
              <a:rPr lang="en-US" sz="1200">
                <a:latin typeface="Arial"/>
                <a:ea typeface="Arial"/>
                <a:cs typeface="Arial"/>
                <a:sym typeface="Arial"/>
              </a:rPr>
              <a:t>Guru bisa meminta peserta  didik bergantian  memasukkan nilai pada 1  komputer yang dipakai  bersama, lalu mencatat hasil  yang didapat pada kertas  masing-masing.</a:t>
            </a:r>
            <a:endParaRPr sz="1200">
              <a:latin typeface="Arial"/>
              <a:ea typeface="Arial"/>
              <a:cs typeface="Arial"/>
              <a:sym typeface="Arial"/>
            </a:endParaRPr>
          </a:p>
        </p:txBody>
      </p:sp>
      <p:sp>
        <p:nvSpPr>
          <p:cNvPr id="305" name="Google Shape;305;p23"/>
          <p:cNvSpPr txBox="1"/>
          <p:nvPr/>
        </p:nvSpPr>
        <p:spPr>
          <a:xfrm>
            <a:off x="6818110" y="2232820"/>
            <a:ext cx="2193290" cy="2401570"/>
          </a:xfrm>
          <a:prstGeom prst="rect">
            <a:avLst/>
          </a:prstGeom>
          <a:solidFill>
            <a:srgbClr val="C8DAF7"/>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725" marR="100965" rtl="0" algn="l">
              <a:lnSpc>
                <a:spcPct val="100000"/>
              </a:lnSpc>
              <a:spcBef>
                <a:spcPts val="0"/>
              </a:spcBef>
              <a:spcAft>
                <a:spcPts val="0"/>
              </a:spcAft>
              <a:buNone/>
            </a:pPr>
            <a:r>
              <a:rPr b="1" lang="en-US" sz="1200">
                <a:solidFill>
                  <a:srgbClr val="2A2A2D"/>
                </a:solidFill>
                <a:latin typeface="Arial"/>
                <a:ea typeface="Arial"/>
                <a:cs typeface="Arial"/>
                <a:sym typeface="Arial"/>
              </a:rPr>
              <a:t>Referensi  </a:t>
            </a:r>
            <a:r>
              <a:rPr lang="en-US" sz="1200" u="sng">
                <a:solidFill>
                  <a:srgbClr val="2B7C9E"/>
                </a:solidFill>
                <a:latin typeface="Arial"/>
                <a:ea typeface="Arial"/>
                <a:cs typeface="Arial"/>
                <a:sym typeface="Arial"/>
                <a:hlinkClick r:id="rId3">
                  <a:extLst>
                    <a:ext uri="{A12FA001-AC4F-418D-AE19-62706E023703}">
                      <ahyp:hlinkClr val="tx"/>
                    </a:ext>
                  </a:extLst>
                </a:hlinkClick>
              </a:rPr>
              <a:t>https://m.benihbaik.com/cam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4">
                  <a:extLst>
                    <a:ext uri="{A12FA001-AC4F-418D-AE19-62706E023703}">
                      <ahyp:hlinkClr val="tx"/>
                    </a:ext>
                  </a:extLst>
                </a:hlinkClick>
              </a:rPr>
              <a:t>paign/donasi-jejak-karbon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5">
                  <a:extLst>
                    <a:ext uri="{A12FA001-AC4F-418D-AE19-62706E023703}">
                      <ahyp:hlinkClr val="tx"/>
                    </a:ext>
                  </a:extLst>
                </a:hlinkClick>
              </a:rPr>
              <a:t>https://www.carbonfootprint.c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6">
                  <a:extLst>
                    <a:ext uri="{A12FA001-AC4F-418D-AE19-62706E023703}">
                      <ahyp:hlinkClr val="tx"/>
                    </a:ext>
                  </a:extLst>
                </a:hlinkClick>
              </a:rPr>
              <a:t>om/calculator.aspx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7">
                  <a:extLst>
                    <a:ext uri="{A12FA001-AC4F-418D-AE19-62706E023703}">
                      <ahyp:hlinkClr val="tx"/>
                    </a:ext>
                  </a:extLst>
                </a:hlinkClick>
              </a:rPr>
              <a:t>https://footprint.wwf.org.uk/#/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8">
                  <a:extLst>
                    <a:ext uri="{A12FA001-AC4F-418D-AE19-62706E023703}">
                      <ahyp:hlinkClr val="tx"/>
                    </a:ext>
                  </a:extLst>
                </a:hlinkClick>
              </a:rPr>
              <a:t>https://www.conservation.org/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9">
                  <a:extLst>
                    <a:ext uri="{A12FA001-AC4F-418D-AE19-62706E023703}">
                      <ahyp:hlinkClr val="tx"/>
                    </a:ext>
                  </a:extLst>
                </a:hlinkClick>
              </a:rPr>
              <a:t>carbon-footprint-calculator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hlinkClick r:id="rId10">
                  <a:extLst>
                    <a:ext uri="{A12FA001-AC4F-418D-AE19-62706E023703}">
                      <ahyp:hlinkClr val="tx"/>
                    </a:ext>
                  </a:extLst>
                </a:hlinkClick>
              </a:rPr>
              <a:t>https://www.cleanomic.co.id/p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rPr>
              <a:t>ost/jejak-karbon-makanan-kit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rPr>
              <a:t>a-bagaimana-cara-menghitun </a:t>
            </a:r>
            <a:r>
              <a:rPr lang="en-US" sz="1200">
                <a:solidFill>
                  <a:srgbClr val="2B7C9E"/>
                </a:solidFill>
                <a:latin typeface="Arial"/>
                <a:ea typeface="Arial"/>
                <a:cs typeface="Arial"/>
                <a:sym typeface="Arial"/>
              </a:rPr>
              <a:t> </a:t>
            </a:r>
            <a:r>
              <a:rPr lang="en-US" sz="1200" u="sng">
                <a:solidFill>
                  <a:srgbClr val="2B7C9E"/>
                </a:solidFill>
                <a:latin typeface="Arial"/>
                <a:ea typeface="Arial"/>
                <a:cs typeface="Arial"/>
                <a:sym typeface="Arial"/>
              </a:rPr>
              <a:t>gnya</a:t>
            </a:r>
            <a:endParaRPr sz="12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nvSpPr>
        <p:spPr>
          <a:xfrm>
            <a:off x="568438" y="3334810"/>
            <a:ext cx="1019175" cy="939165"/>
          </a:xfrm>
          <a:prstGeom prst="rect">
            <a:avLst/>
          </a:prstGeom>
          <a:noFill/>
          <a:ln>
            <a:noFill/>
          </a:ln>
        </p:spPr>
        <p:txBody>
          <a:bodyPr anchorCtr="0" anchor="t" bIns="0" lIns="0" spcFirstLastPara="1" rIns="0" wrap="square" tIns="24750">
            <a:spAutoFit/>
          </a:bodyPr>
          <a:lstStyle/>
          <a:p>
            <a:pPr indent="245745" lvl="0" marL="12700" marR="5080" rtl="0" algn="r">
              <a:lnSpc>
                <a:spcPct val="107500"/>
              </a:lnSpc>
              <a:spcBef>
                <a:spcPts val="0"/>
              </a:spcBef>
              <a:spcAft>
                <a:spcPts val="0"/>
              </a:spcAft>
              <a:buNone/>
            </a:pPr>
            <a:r>
              <a:rPr lang="en-US" sz="1100">
                <a:latin typeface="Arial"/>
                <a:ea typeface="Arial"/>
                <a:cs typeface="Arial"/>
                <a:sym typeface="Arial"/>
              </a:rPr>
              <a:t>Waktu: 2 JP  Bahan: alat tulis  Peran Guru:  fasilitator dan  pendamping</a:t>
            </a:r>
            <a:endParaRPr sz="1100">
              <a:latin typeface="Arial"/>
              <a:ea typeface="Arial"/>
              <a:cs typeface="Arial"/>
              <a:sym typeface="Arial"/>
            </a:endParaRPr>
          </a:p>
        </p:txBody>
      </p:sp>
      <p:sp>
        <p:nvSpPr>
          <p:cNvPr id="311" name="Google Shape;311;p24"/>
          <p:cNvSpPr txBox="1"/>
          <p:nvPr/>
        </p:nvSpPr>
        <p:spPr>
          <a:xfrm>
            <a:off x="1645621" y="266874"/>
            <a:ext cx="5007610" cy="2401570"/>
          </a:xfrm>
          <a:prstGeom prst="rect">
            <a:avLst/>
          </a:prstGeom>
          <a:solidFill>
            <a:srgbClr val="D8E9D3"/>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0" rtl="0" algn="l">
              <a:lnSpc>
                <a:spcPct val="100000"/>
              </a:lnSpc>
              <a:spcBef>
                <a:spcPts val="0"/>
              </a:spcBef>
              <a:spcAft>
                <a:spcPts val="0"/>
              </a:spcAft>
              <a:buNone/>
            </a:pPr>
            <a:r>
              <a:rPr b="1" lang="en-US" sz="1200">
                <a:latin typeface="Arial"/>
                <a:ea typeface="Arial"/>
                <a:cs typeface="Arial"/>
                <a:sym typeface="Arial"/>
              </a:rPr>
              <a:t>Pelaksanaan:</a:t>
            </a:r>
            <a:endParaRPr sz="1200">
              <a:latin typeface="Arial"/>
              <a:ea typeface="Arial"/>
              <a:cs typeface="Arial"/>
              <a:sym typeface="Arial"/>
            </a:endParaRPr>
          </a:p>
          <a:p>
            <a:pPr indent="-279400" lvl="0" marL="542290" marR="267335" rtl="0" algn="l">
              <a:lnSpc>
                <a:spcPct val="100000"/>
              </a:lnSpc>
              <a:spcBef>
                <a:spcPts val="0"/>
              </a:spcBef>
              <a:spcAft>
                <a:spcPts val="0"/>
              </a:spcAft>
              <a:buNone/>
            </a:pPr>
            <a:r>
              <a:rPr lang="en-US" sz="1200">
                <a:latin typeface="Arial"/>
                <a:ea typeface="Arial"/>
                <a:cs typeface="Arial"/>
                <a:sym typeface="Arial"/>
              </a:rPr>
              <a:t>-	Peserta didik diminta untuk mengelompokkan kontributor jejak  karbon pribadi yang sudah ditulis pada aktivitas sebelumnya.</a:t>
            </a:r>
            <a:endParaRPr sz="1200">
              <a:latin typeface="Arial"/>
              <a:ea typeface="Arial"/>
              <a:cs typeface="Arial"/>
              <a:sym typeface="Arial"/>
            </a:endParaRPr>
          </a:p>
          <a:p>
            <a:pPr indent="-279400" lvl="0" marL="542290" marR="215265" rtl="0" algn="l">
              <a:lnSpc>
                <a:spcPct val="100000"/>
              </a:lnSpc>
              <a:spcBef>
                <a:spcPts val="0"/>
              </a:spcBef>
              <a:spcAft>
                <a:spcPts val="0"/>
              </a:spcAft>
              <a:buNone/>
            </a:pPr>
            <a:r>
              <a:rPr b="1" lang="en-US" sz="1200">
                <a:latin typeface="Arial"/>
                <a:ea typeface="Arial"/>
                <a:cs typeface="Arial"/>
                <a:sym typeface="Arial"/>
              </a:rPr>
              <a:t>-	</a:t>
            </a:r>
            <a:r>
              <a:rPr lang="en-US" sz="1200">
                <a:latin typeface="Arial"/>
                <a:ea typeface="Arial"/>
                <a:cs typeface="Arial"/>
                <a:sym typeface="Arial"/>
              </a:rPr>
              <a:t>Guru mengingatkan kembali alternatif mengurangi jejak karbon  yang telah dijelaskan pada aktivitas sebelumnya.</a:t>
            </a:r>
            <a:endParaRPr sz="1200">
              <a:latin typeface="Arial"/>
              <a:ea typeface="Arial"/>
              <a:cs typeface="Arial"/>
              <a:sym typeface="Arial"/>
            </a:endParaRPr>
          </a:p>
          <a:p>
            <a:pPr indent="-279400" lvl="0" marL="542290" marR="530225" rtl="0" algn="l">
              <a:lnSpc>
                <a:spcPct val="100000"/>
              </a:lnSpc>
              <a:spcBef>
                <a:spcPts val="0"/>
              </a:spcBef>
              <a:spcAft>
                <a:spcPts val="0"/>
              </a:spcAft>
              <a:buSzPts val="1200"/>
              <a:buFont typeface="Arial"/>
              <a:buChar char="-"/>
            </a:pPr>
            <a:r>
              <a:rPr lang="en-US" sz="1200">
                <a:latin typeface="Arial"/>
                <a:ea typeface="Arial"/>
                <a:cs typeface="Arial"/>
                <a:sym typeface="Arial"/>
              </a:rPr>
              <a:t>Peserta didik mencoba memberikan langkah alternatif dari  kontributor jejak karbon pribadi.</a:t>
            </a:r>
            <a:endParaRPr sz="1200">
              <a:latin typeface="Arial"/>
              <a:ea typeface="Arial"/>
              <a:cs typeface="Arial"/>
              <a:sym typeface="Arial"/>
            </a:endParaRPr>
          </a:p>
          <a:p>
            <a:pPr indent="-279400" lvl="0" marL="542290" marR="189230" rtl="0" algn="l">
              <a:lnSpc>
                <a:spcPct val="100000"/>
              </a:lnSpc>
              <a:spcBef>
                <a:spcPts val="0"/>
              </a:spcBef>
              <a:spcAft>
                <a:spcPts val="0"/>
              </a:spcAft>
              <a:buSzPts val="1200"/>
              <a:buFont typeface="Arial"/>
              <a:buChar char="-"/>
            </a:pPr>
            <a:r>
              <a:rPr lang="en-US" sz="1200">
                <a:latin typeface="Arial"/>
                <a:ea typeface="Arial"/>
                <a:cs typeface="Arial"/>
                <a:sym typeface="Arial"/>
              </a:rPr>
              <a:t>Peserta didik juga diminta memberikan alternatif dari jejak  karbon pada papan kerja para peserta didik sebelumnya, serta  memberi langkah penyeimbang apabila alternatif tidak  memungkinkan. Kemudian, peserta didik melakukan diskusi  hasil penemuan dalam kelompok kerja sebelumnya.</a:t>
            </a:r>
            <a:endParaRPr sz="1200">
              <a:latin typeface="Arial"/>
              <a:ea typeface="Arial"/>
              <a:cs typeface="Arial"/>
              <a:sym typeface="Arial"/>
            </a:endParaRPr>
          </a:p>
        </p:txBody>
      </p:sp>
      <p:sp>
        <p:nvSpPr>
          <p:cNvPr id="312" name="Google Shape;312;p24"/>
          <p:cNvSpPr txBox="1"/>
          <p:nvPr/>
        </p:nvSpPr>
        <p:spPr>
          <a:xfrm>
            <a:off x="73024" y="66928"/>
            <a:ext cx="1197610" cy="1122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10.</a:t>
            </a:r>
            <a:endParaRPr sz="1200">
              <a:latin typeface="Caladea"/>
              <a:ea typeface="Caladea"/>
              <a:cs typeface="Caladea"/>
              <a:sym typeface="Caladea"/>
            </a:endParaRPr>
          </a:p>
          <a:p>
            <a:pPr indent="0" lvl="0" marL="12700" marR="5080" rtl="0" algn="l">
              <a:lnSpc>
                <a:spcPct val="100000"/>
              </a:lnSpc>
              <a:spcBef>
                <a:spcPts val="0"/>
              </a:spcBef>
              <a:spcAft>
                <a:spcPts val="0"/>
              </a:spcAft>
              <a:buNone/>
            </a:pPr>
            <a:r>
              <a:rPr b="1" lang="en-US" sz="1200">
                <a:latin typeface="Caladea"/>
                <a:ea typeface="Caladea"/>
                <a:cs typeface="Caladea"/>
                <a:sym typeface="Caladea"/>
              </a:rPr>
              <a:t>Mengelompokan  dan riset  mengenai jejak  karbon diri  sendiri</a:t>
            </a:r>
            <a:endParaRPr sz="1200">
              <a:latin typeface="Caladea"/>
              <a:ea typeface="Caladea"/>
              <a:cs typeface="Caladea"/>
              <a:sym typeface="Caladea"/>
            </a:endParaRPr>
          </a:p>
        </p:txBody>
      </p:sp>
      <p:sp>
        <p:nvSpPr>
          <p:cNvPr id="313" name="Google Shape;313;p24"/>
          <p:cNvSpPr/>
          <p:nvPr/>
        </p:nvSpPr>
        <p:spPr>
          <a:xfrm>
            <a:off x="1812621" y="2943169"/>
            <a:ext cx="3348093" cy="17807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4" name="Google Shape;314;p24"/>
          <p:cNvSpPr/>
          <p:nvPr/>
        </p:nvSpPr>
        <p:spPr>
          <a:xfrm>
            <a:off x="5523164" y="2942744"/>
            <a:ext cx="3167418" cy="178167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15" name="Google Shape;315;p24"/>
          <p:cNvSpPr txBox="1"/>
          <p:nvPr/>
        </p:nvSpPr>
        <p:spPr>
          <a:xfrm>
            <a:off x="1889124" y="4765916"/>
            <a:ext cx="89535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latin typeface="Times New Roman"/>
                <a:ea typeface="Times New Roman"/>
                <a:cs typeface="Times New Roman"/>
                <a:sym typeface="Times New Roman"/>
              </a:rPr>
              <a:t>Sayuran lokal</a:t>
            </a:r>
            <a:endParaRPr sz="1200">
              <a:latin typeface="Times New Roman"/>
              <a:ea typeface="Times New Roman"/>
              <a:cs typeface="Times New Roman"/>
              <a:sym typeface="Times New Roman"/>
            </a:endParaRPr>
          </a:p>
        </p:txBody>
      </p:sp>
      <p:sp>
        <p:nvSpPr>
          <p:cNvPr id="316" name="Google Shape;316;p24"/>
          <p:cNvSpPr txBox="1"/>
          <p:nvPr/>
        </p:nvSpPr>
        <p:spPr>
          <a:xfrm>
            <a:off x="5622916" y="4740522"/>
            <a:ext cx="246697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latin typeface="Times New Roman"/>
                <a:ea typeface="Times New Roman"/>
                <a:cs typeface="Times New Roman"/>
                <a:sym typeface="Times New Roman"/>
              </a:rPr>
              <a:t>Belanja barang lokal buatan Indonesia</a:t>
            </a:r>
            <a:endParaRPr sz="12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5"/>
          <p:cNvSpPr txBox="1"/>
          <p:nvPr/>
        </p:nvSpPr>
        <p:spPr>
          <a:xfrm>
            <a:off x="568438" y="3334810"/>
            <a:ext cx="1019175" cy="939165"/>
          </a:xfrm>
          <a:prstGeom prst="rect">
            <a:avLst/>
          </a:prstGeom>
          <a:noFill/>
          <a:ln>
            <a:noFill/>
          </a:ln>
        </p:spPr>
        <p:txBody>
          <a:bodyPr anchorCtr="0" anchor="t" bIns="0" lIns="0" spcFirstLastPara="1" rIns="0" wrap="square" tIns="24750">
            <a:spAutoFit/>
          </a:bodyPr>
          <a:lstStyle/>
          <a:p>
            <a:pPr indent="245745" lvl="0" marL="12700" marR="5080" rtl="0" algn="r">
              <a:lnSpc>
                <a:spcPct val="107500"/>
              </a:lnSpc>
              <a:spcBef>
                <a:spcPts val="0"/>
              </a:spcBef>
              <a:spcAft>
                <a:spcPts val="0"/>
              </a:spcAft>
              <a:buNone/>
            </a:pPr>
            <a:r>
              <a:rPr lang="en-US" sz="1100">
                <a:latin typeface="Arial"/>
                <a:ea typeface="Arial"/>
                <a:cs typeface="Arial"/>
                <a:sym typeface="Arial"/>
              </a:rPr>
              <a:t>Waktu: 2 JP  Bahan: alat tulis  Peran Guru:  fasilitator dan  pendamping</a:t>
            </a:r>
            <a:endParaRPr sz="1100">
              <a:latin typeface="Arial"/>
              <a:ea typeface="Arial"/>
              <a:cs typeface="Arial"/>
              <a:sym typeface="Arial"/>
            </a:endParaRPr>
          </a:p>
        </p:txBody>
      </p:sp>
      <p:sp>
        <p:nvSpPr>
          <p:cNvPr id="322" name="Google Shape;322;p25"/>
          <p:cNvSpPr/>
          <p:nvPr/>
        </p:nvSpPr>
        <p:spPr>
          <a:xfrm>
            <a:off x="1645621" y="114474"/>
            <a:ext cx="7295515" cy="2770505"/>
          </a:xfrm>
          <a:custGeom>
            <a:rect b="b" l="l" r="r" t="t"/>
            <a:pathLst>
              <a:path extrusionOk="0" h="2770505" w="7295515">
                <a:moveTo>
                  <a:pt x="0" y="0"/>
                </a:moveTo>
                <a:lnTo>
                  <a:pt x="7295085" y="0"/>
                </a:lnTo>
                <a:lnTo>
                  <a:pt x="7295085" y="2770494"/>
                </a:lnTo>
                <a:lnTo>
                  <a:pt x="0" y="277049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3" name="Google Shape;323;p25"/>
          <p:cNvSpPr txBox="1"/>
          <p:nvPr/>
        </p:nvSpPr>
        <p:spPr>
          <a:xfrm>
            <a:off x="1718646" y="181403"/>
            <a:ext cx="7093584" cy="2585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Arial"/>
                <a:ea typeface="Arial"/>
                <a:cs typeface="Arial"/>
                <a:sym typeface="Arial"/>
              </a:rPr>
              <a:t>Pelaksanaan:</a:t>
            </a:r>
            <a:endParaRPr sz="1200">
              <a:latin typeface="Arial"/>
              <a:ea typeface="Arial"/>
              <a:cs typeface="Arial"/>
              <a:sym typeface="Arial"/>
            </a:endParaRPr>
          </a:p>
          <a:p>
            <a:pPr indent="0" lvl="0" marL="12700" marR="46990" rtl="0" algn="l">
              <a:lnSpc>
                <a:spcPct val="100000"/>
              </a:lnSpc>
              <a:spcBef>
                <a:spcPts val="0"/>
              </a:spcBef>
              <a:spcAft>
                <a:spcPts val="0"/>
              </a:spcAft>
              <a:buNone/>
            </a:pPr>
            <a:r>
              <a:rPr b="1" lang="en-US" sz="1200">
                <a:latin typeface="Arial"/>
                <a:ea typeface="Arial"/>
                <a:cs typeface="Arial"/>
                <a:sym typeface="Arial"/>
              </a:rPr>
              <a:t>- </a:t>
            </a:r>
            <a:r>
              <a:rPr lang="en-US" sz="1200">
                <a:latin typeface="Arial"/>
                <a:ea typeface="Arial"/>
                <a:cs typeface="Arial"/>
                <a:sym typeface="Arial"/>
              </a:rPr>
              <a:t>Guru meminta peserta didik untuk membayangkan jumlah jejak karbon dalam skala besar, seperti jejak  karbon 1 kelas, 1 sekolah, dst.</a:t>
            </a:r>
            <a:endParaRPr sz="1200">
              <a:latin typeface="Arial"/>
              <a:ea typeface="Arial"/>
              <a:cs typeface="Arial"/>
              <a:sym typeface="Arial"/>
            </a:endParaRPr>
          </a:p>
          <a:p>
            <a:pPr indent="-76200" lvl="0" marL="12700" marR="139065" rtl="0" algn="l">
              <a:lnSpc>
                <a:spcPct val="100000"/>
              </a:lnSpc>
              <a:spcBef>
                <a:spcPts val="0"/>
              </a:spcBef>
              <a:spcAft>
                <a:spcPts val="0"/>
              </a:spcAft>
              <a:buSzPts val="1200"/>
              <a:buFont typeface="Arial"/>
              <a:buChar char="-"/>
            </a:pPr>
            <a:r>
              <a:rPr lang="en-US" sz="1200">
                <a:latin typeface="Arial"/>
                <a:ea typeface="Arial"/>
                <a:cs typeface="Arial"/>
                <a:sym typeface="Arial"/>
              </a:rPr>
              <a:t>Guru kemudian meminta para peserta didik menempelkan hasil hitungan jejak karbon masing-masing  pada satu papan kerja. Guru kemudian menghitung total jejak karbon, maka didapatkan angka jejak  karbon yang dihasilkan 1 kelas.</a:t>
            </a:r>
            <a:endParaRPr sz="1200">
              <a:latin typeface="Arial"/>
              <a:ea typeface="Arial"/>
              <a:cs typeface="Arial"/>
              <a:sym typeface="Arial"/>
            </a:endParaRPr>
          </a:p>
          <a:p>
            <a:pPr indent="-76200" lvl="0" marL="12700" marR="318770" rtl="0" algn="l">
              <a:lnSpc>
                <a:spcPct val="100000"/>
              </a:lnSpc>
              <a:spcBef>
                <a:spcPts val="0"/>
              </a:spcBef>
              <a:spcAft>
                <a:spcPts val="0"/>
              </a:spcAft>
              <a:buSzPts val="1200"/>
              <a:buFont typeface="Arial"/>
              <a:buChar char="-"/>
            </a:pPr>
            <a:r>
              <a:rPr lang="en-US" sz="1200">
                <a:latin typeface="Arial"/>
                <a:ea typeface="Arial"/>
                <a:cs typeface="Arial"/>
                <a:sym typeface="Arial"/>
              </a:rPr>
              <a:t>Guru meminta peserta didik untuk membandingkan tingkat signifikan jejak karbon pribadi dengan 1  kelas.</a:t>
            </a:r>
            <a:endParaRPr sz="1200">
              <a:latin typeface="Arial"/>
              <a:ea typeface="Arial"/>
              <a:cs typeface="Arial"/>
              <a:sym typeface="Arial"/>
            </a:endParaRPr>
          </a:p>
          <a:p>
            <a:pPr indent="-76200" lvl="0" marL="12700" marR="5080" rtl="0" algn="l">
              <a:lnSpc>
                <a:spcPct val="100000"/>
              </a:lnSpc>
              <a:spcBef>
                <a:spcPts val="0"/>
              </a:spcBef>
              <a:spcAft>
                <a:spcPts val="0"/>
              </a:spcAft>
              <a:buSzPts val="1200"/>
              <a:buFont typeface="Arial"/>
              <a:buChar char="-"/>
            </a:pPr>
            <a:r>
              <a:rPr lang="en-US" sz="1200">
                <a:latin typeface="Arial"/>
                <a:ea typeface="Arial"/>
                <a:cs typeface="Arial"/>
                <a:sym typeface="Arial"/>
              </a:rPr>
              <a:t>Guru meminta para peserta didik dalam kelompok berdiskusi mengenai jumlah individu yang diperlukan  untuk mendapat angka signifikan jejak karbon. Kemudian guru meminta peserta didik untuk  membayangkan bagaimana hasilnya apabila jumlah individu tersebut sama-sama bekerja mengurangi  jumlah jejak karbon.</a:t>
            </a:r>
            <a:endParaRPr sz="1200">
              <a:latin typeface="Arial"/>
              <a:ea typeface="Arial"/>
              <a:cs typeface="Arial"/>
              <a:sym typeface="Arial"/>
            </a:endParaRPr>
          </a:p>
          <a:p>
            <a:pPr indent="-76200" lvl="0" marL="12700" marR="30480" rtl="0" algn="l">
              <a:lnSpc>
                <a:spcPct val="100000"/>
              </a:lnSpc>
              <a:spcBef>
                <a:spcPts val="0"/>
              </a:spcBef>
              <a:spcAft>
                <a:spcPts val="0"/>
              </a:spcAft>
              <a:buSzPts val="1200"/>
              <a:buFont typeface="Arial"/>
              <a:buChar char="-"/>
            </a:pPr>
            <a:r>
              <a:rPr lang="en-US" sz="1200">
                <a:latin typeface="Arial"/>
                <a:ea typeface="Arial"/>
                <a:cs typeface="Arial"/>
                <a:sym typeface="Arial"/>
              </a:rPr>
              <a:t>Menggunakan data tersebut, peserta didik lalu memperkirakan perhitungan jejak karbon per bulan/ per  tahun.</a:t>
            </a:r>
            <a:endParaRPr sz="1200">
              <a:latin typeface="Arial"/>
              <a:ea typeface="Arial"/>
              <a:cs typeface="Arial"/>
              <a:sym typeface="Arial"/>
            </a:endParaRPr>
          </a:p>
        </p:txBody>
      </p:sp>
      <p:sp>
        <p:nvSpPr>
          <p:cNvPr id="324" name="Google Shape;324;p25"/>
          <p:cNvSpPr txBox="1"/>
          <p:nvPr/>
        </p:nvSpPr>
        <p:spPr>
          <a:xfrm>
            <a:off x="73024" y="66928"/>
            <a:ext cx="1125220" cy="93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11.</a:t>
            </a:r>
            <a:endParaRPr sz="1200">
              <a:latin typeface="Caladea"/>
              <a:ea typeface="Caladea"/>
              <a:cs typeface="Caladea"/>
              <a:sym typeface="Caladea"/>
            </a:endParaRPr>
          </a:p>
          <a:p>
            <a:pPr indent="0" lvl="0" marL="12700" marR="5080" rtl="0" algn="l">
              <a:lnSpc>
                <a:spcPct val="100000"/>
              </a:lnSpc>
              <a:spcBef>
                <a:spcPts val="0"/>
              </a:spcBef>
              <a:spcAft>
                <a:spcPts val="0"/>
              </a:spcAft>
              <a:buNone/>
            </a:pPr>
            <a:r>
              <a:rPr b="1" lang="en-US" sz="1200">
                <a:latin typeface="Caladea"/>
                <a:ea typeface="Caladea"/>
                <a:cs typeface="Caladea"/>
                <a:sym typeface="Caladea"/>
              </a:rPr>
              <a:t>Mengumpulkan  hasil hitungan  jejak karbon 1  kelas</a:t>
            </a:r>
            <a:endParaRPr sz="1200">
              <a:latin typeface="Caladea"/>
              <a:ea typeface="Caladea"/>
              <a:cs typeface="Caladea"/>
              <a:sym typeface="Caladea"/>
            </a:endParaRPr>
          </a:p>
        </p:txBody>
      </p:sp>
      <p:sp>
        <p:nvSpPr>
          <p:cNvPr id="325" name="Google Shape;325;p25"/>
          <p:cNvSpPr/>
          <p:nvPr/>
        </p:nvSpPr>
        <p:spPr>
          <a:xfrm>
            <a:off x="3832567" y="2977119"/>
            <a:ext cx="2899044" cy="203414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26" name="Google Shape;326;p25"/>
          <p:cNvSpPr txBox="1"/>
          <p:nvPr/>
        </p:nvSpPr>
        <p:spPr>
          <a:xfrm>
            <a:off x="6804633" y="4441543"/>
            <a:ext cx="2105025" cy="48450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latin typeface="Times New Roman"/>
                <a:ea typeface="Times New Roman"/>
                <a:cs typeface="Times New Roman"/>
                <a:sym typeface="Times New Roman"/>
              </a:rPr>
              <a:t>Ilustrasi ruang kelas</a:t>
            </a:r>
            <a:endParaRPr sz="1200">
              <a:latin typeface="Times New Roman"/>
              <a:ea typeface="Times New Roman"/>
              <a:cs typeface="Times New Roman"/>
              <a:sym typeface="Times New Roman"/>
            </a:endParaRPr>
          </a:p>
          <a:p>
            <a:pPr indent="0" lvl="0" marL="12700" marR="5080" rtl="0" algn="l">
              <a:lnSpc>
                <a:spcPct val="100000"/>
              </a:lnSpc>
              <a:spcBef>
                <a:spcPts val="10"/>
              </a:spcBef>
              <a:spcAft>
                <a:spcPts val="0"/>
              </a:spcAft>
              <a:buNone/>
            </a:pPr>
            <a:r>
              <a:rPr lang="en-US" sz="900">
                <a:latin typeface="Times New Roman"/>
                <a:ea typeface="Times New Roman"/>
                <a:cs typeface="Times New Roman"/>
                <a:sym typeface="Times New Roman"/>
              </a:rPr>
              <a:t>https://id.depositphotos.com/vector-images/  ruang-kelas-kuliah.html</a:t>
            </a:r>
            <a:endParaRPr sz="9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6"/>
          <p:cNvSpPr txBox="1"/>
          <p:nvPr/>
        </p:nvSpPr>
        <p:spPr>
          <a:xfrm>
            <a:off x="398106" y="3334810"/>
            <a:ext cx="1189990" cy="1324610"/>
          </a:xfrm>
          <a:prstGeom prst="rect">
            <a:avLst/>
          </a:prstGeom>
          <a:noFill/>
          <a:ln>
            <a:noFill/>
          </a:ln>
        </p:spPr>
        <p:txBody>
          <a:bodyPr anchorCtr="0" anchor="t" bIns="0" lIns="0" spcFirstLastPara="1" rIns="0" wrap="square" tIns="12700">
            <a:spAutoFit/>
          </a:bodyPr>
          <a:lstStyle/>
          <a:p>
            <a:pPr indent="38100" lvl="0" marL="12700" marR="5080" rtl="0" algn="r">
              <a:lnSpc>
                <a:spcPct val="114999"/>
              </a:lnSpc>
              <a:spcBef>
                <a:spcPts val="0"/>
              </a:spcBef>
              <a:spcAft>
                <a:spcPts val="0"/>
              </a:spcAft>
              <a:buNone/>
            </a:pPr>
            <a:r>
              <a:rPr lang="en-US" sz="1100">
                <a:latin typeface="Arial"/>
                <a:ea typeface="Arial"/>
                <a:cs typeface="Arial"/>
                <a:sym typeface="Arial"/>
              </a:rPr>
              <a:t>Waktu: 4 JP tugas  mandiri(Total 5 JP)  Bahan: alat tulis,  laptop/ komputer</a:t>
            </a:r>
            <a:endParaRPr sz="1100">
              <a:latin typeface="Arial"/>
              <a:ea typeface="Arial"/>
              <a:cs typeface="Arial"/>
              <a:sym typeface="Arial"/>
            </a:endParaRPr>
          </a:p>
          <a:p>
            <a:pPr indent="69850" lvl="0" marL="346075"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332" name="Google Shape;332;p26"/>
          <p:cNvSpPr/>
          <p:nvPr/>
        </p:nvSpPr>
        <p:spPr>
          <a:xfrm>
            <a:off x="1645621" y="190674"/>
            <a:ext cx="5007610" cy="4756785"/>
          </a:xfrm>
          <a:custGeom>
            <a:rect b="b" l="l" r="r" t="t"/>
            <a:pathLst>
              <a:path extrusionOk="0" h="4756785" w="5007609">
                <a:moveTo>
                  <a:pt x="0" y="0"/>
                </a:moveTo>
                <a:lnTo>
                  <a:pt x="5007589" y="0"/>
                </a:lnTo>
                <a:lnTo>
                  <a:pt x="5007589" y="4756190"/>
                </a:lnTo>
                <a:lnTo>
                  <a:pt x="0" y="47561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3" name="Google Shape;333;p26"/>
          <p:cNvSpPr txBox="1"/>
          <p:nvPr/>
        </p:nvSpPr>
        <p:spPr>
          <a:xfrm>
            <a:off x="1718646" y="258111"/>
            <a:ext cx="4835525" cy="6959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Persiapan</a:t>
            </a:r>
            <a:endParaRPr sz="1100">
              <a:latin typeface="Caladea"/>
              <a:ea typeface="Caladea"/>
              <a:cs typeface="Caladea"/>
              <a:sym typeface="Caladea"/>
            </a:endParaRPr>
          </a:p>
          <a:p>
            <a:pPr indent="0" lvl="0" marL="12700" marR="5080" rtl="0" algn="l">
              <a:lnSpc>
                <a:spcPct val="100000"/>
              </a:lnSpc>
              <a:spcBef>
                <a:spcPts val="0"/>
              </a:spcBef>
              <a:spcAft>
                <a:spcPts val="0"/>
              </a:spcAft>
              <a:buNone/>
            </a:pPr>
            <a:r>
              <a:rPr lang="en-US" sz="1100">
                <a:latin typeface="Caladea"/>
                <a:ea typeface="Caladea"/>
                <a:cs typeface="Caladea"/>
                <a:sym typeface="Caladea"/>
              </a:rPr>
              <a:t>Guru menyiapkan beberapa contoh poster mengenai jejak karbon, terutama yang  memiliki grafik, atau diagram lingkaran untuk membandingkan banyaknya tiap  contributor jejak karbon, serta solusi yang bisa ditawarkan.</a:t>
            </a:r>
            <a:endParaRPr sz="1100">
              <a:latin typeface="Caladea"/>
              <a:ea typeface="Caladea"/>
              <a:cs typeface="Caladea"/>
              <a:sym typeface="Caladea"/>
            </a:endParaRPr>
          </a:p>
        </p:txBody>
      </p:sp>
      <p:sp>
        <p:nvSpPr>
          <p:cNvPr id="334" name="Google Shape;334;p26"/>
          <p:cNvSpPr txBox="1"/>
          <p:nvPr/>
        </p:nvSpPr>
        <p:spPr>
          <a:xfrm>
            <a:off x="1718646" y="1096309"/>
            <a:ext cx="4733290" cy="2540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Pelaksanaan</a:t>
            </a:r>
            <a:endParaRPr sz="1100">
              <a:latin typeface="Caladea"/>
              <a:ea typeface="Caladea"/>
              <a:cs typeface="Caladea"/>
              <a:sym typeface="Caladea"/>
            </a:endParaRPr>
          </a:p>
          <a:p>
            <a:pPr indent="-69850" lvl="0" marL="12700" marR="3556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membagi peserta didik dalam kelompok (bisa kelompok yang sama dari  awal projek) dan meminta setiap kelompok untuk menghasilkan 1 poster  mengenai apa saja yang ingin mereka sampaikan kepada umum mengenai  contributor jejak karbon, cara menguranginya serta pentingnya kesadaran dari  diri masing-masing.</a:t>
            </a:r>
            <a:endParaRPr sz="1100">
              <a:latin typeface="Caladea"/>
              <a:ea typeface="Caladea"/>
              <a:cs typeface="Caladea"/>
              <a:sym typeface="Caladea"/>
            </a:endParaRPr>
          </a:p>
          <a:p>
            <a:pPr indent="-69850" lvl="0" marL="12700" marR="186055"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menjelaskan bagaimana cara pembuatan poster yang baik, yang  mengandung isi bermanfaat, ringkas dan tepat sasaran. Guru bisa membawa  beberapa poster untuk dijadikan referensi.</a:t>
            </a:r>
            <a:endParaRPr sz="1100">
              <a:latin typeface="Caladea"/>
              <a:ea typeface="Caladea"/>
              <a:cs typeface="Caladea"/>
              <a:sym typeface="Caladea"/>
            </a:endParaRPr>
          </a:p>
          <a:p>
            <a:pPr indent="-69850" lvl="0" marL="12700" marR="114935"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dapat memberikan feedback tertulis atas presentasi kelompok di akhir  sesi sebagai bagian dari asesmen formatif (terlampir contoh)</a:t>
            </a:r>
            <a:endParaRPr sz="1100">
              <a:latin typeface="Caladea"/>
              <a:ea typeface="Caladea"/>
              <a:cs typeface="Caladea"/>
              <a:sym typeface="Caladea"/>
            </a:endParaRPr>
          </a:p>
          <a:p>
            <a:pPr indent="-69850" lvl="0" marL="12700" marR="508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mengingatkan kembali pentingnya mengetahui sumber jejak karbon dan  efek yang dihasilkan dalam mengurangi jejak karbon apabila dilakukan secara  bersama- sama.</a:t>
            </a:r>
            <a:endParaRPr sz="1100">
              <a:latin typeface="Caladea"/>
              <a:ea typeface="Caladea"/>
              <a:cs typeface="Caladea"/>
              <a:sym typeface="Caladea"/>
            </a:endParaRPr>
          </a:p>
          <a:p>
            <a:pPr indent="-77470" lvl="0" marL="89535" marR="0" rtl="0" algn="l">
              <a:lnSpc>
                <a:spcPct val="100000"/>
              </a:lnSpc>
              <a:spcBef>
                <a:spcPts val="0"/>
              </a:spcBef>
              <a:spcAft>
                <a:spcPts val="0"/>
              </a:spcAft>
              <a:buSzPts val="1100"/>
              <a:buFont typeface="Caladea"/>
              <a:buChar char="-"/>
            </a:pPr>
            <a:r>
              <a:rPr lang="en-US" sz="1100">
                <a:latin typeface="Caladea"/>
                <a:ea typeface="Caladea"/>
                <a:cs typeface="Caladea"/>
                <a:sym typeface="Caladea"/>
              </a:rPr>
              <a:t>Hasil poster terbaik akan dipasang pada mading sekolah.</a:t>
            </a:r>
            <a:endParaRPr sz="1100">
              <a:latin typeface="Caladea"/>
              <a:ea typeface="Caladea"/>
              <a:cs typeface="Caladea"/>
              <a:sym typeface="Caladea"/>
            </a:endParaRPr>
          </a:p>
        </p:txBody>
      </p:sp>
      <p:sp>
        <p:nvSpPr>
          <p:cNvPr id="335" name="Google Shape;335;p26"/>
          <p:cNvSpPr txBox="1"/>
          <p:nvPr/>
        </p:nvSpPr>
        <p:spPr>
          <a:xfrm>
            <a:off x="1718646" y="3778544"/>
            <a:ext cx="4751705" cy="1031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Tugas mandiri</a:t>
            </a:r>
            <a:endParaRPr sz="1100">
              <a:latin typeface="Caladea"/>
              <a:ea typeface="Caladea"/>
              <a:cs typeface="Caladea"/>
              <a:sym typeface="Caladea"/>
            </a:endParaRPr>
          </a:p>
          <a:p>
            <a:pPr indent="0" lvl="0" marL="12700" marR="5080" rtl="0" algn="l">
              <a:lnSpc>
                <a:spcPct val="100000"/>
              </a:lnSpc>
              <a:spcBef>
                <a:spcPts val="0"/>
              </a:spcBef>
              <a:spcAft>
                <a:spcPts val="0"/>
              </a:spcAft>
              <a:buNone/>
            </a:pPr>
            <a:r>
              <a:rPr lang="en-US" sz="1100">
                <a:latin typeface="Caladea"/>
                <a:ea typeface="Caladea"/>
                <a:cs typeface="Caladea"/>
                <a:sym typeface="Caladea"/>
              </a:rPr>
              <a:t>Peserta didik bekerja dalam kelompok untuk menghasilkan 1 poster yang berisi  informasi, penjelasan dan langkah yang perlu diambil mengenai pengurangan  jejak karbon. hasil pembuatan poster kemudian disimpan dalam bentuk file  dalam external storage. Untuk alternatif dimana peserta didik tidak mendapat  akses komputer, peserta didik dapat membuat poster fisik.</a:t>
            </a:r>
            <a:endParaRPr sz="1100">
              <a:latin typeface="Caladea"/>
              <a:ea typeface="Caladea"/>
              <a:cs typeface="Caladea"/>
              <a:sym typeface="Caladea"/>
            </a:endParaRPr>
          </a:p>
        </p:txBody>
      </p:sp>
      <p:sp>
        <p:nvSpPr>
          <p:cNvPr id="336" name="Google Shape;336;p26"/>
          <p:cNvSpPr txBox="1"/>
          <p:nvPr/>
        </p:nvSpPr>
        <p:spPr>
          <a:xfrm>
            <a:off x="73024" y="66928"/>
            <a:ext cx="1308100" cy="939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12. Membuat hasil  riset dalam  bentuk poster  (Asesmen  formatif)</a:t>
            </a:r>
            <a:endParaRPr sz="1200">
              <a:latin typeface="Caladea"/>
              <a:ea typeface="Caladea"/>
              <a:cs typeface="Caladea"/>
              <a:sym typeface="Caladea"/>
            </a:endParaRPr>
          </a:p>
        </p:txBody>
      </p:sp>
      <p:sp>
        <p:nvSpPr>
          <p:cNvPr id="337" name="Google Shape;337;p26"/>
          <p:cNvSpPr/>
          <p:nvPr/>
        </p:nvSpPr>
        <p:spPr>
          <a:xfrm>
            <a:off x="90824" y="1159007"/>
            <a:ext cx="1474197" cy="20747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338" name="Google Shape;338;p26"/>
          <p:cNvGraphicFramePr/>
          <p:nvPr/>
        </p:nvGraphicFramePr>
        <p:xfrm>
          <a:off x="6818910" y="529523"/>
          <a:ext cx="3000000" cy="3000000"/>
        </p:xfrm>
        <a:graphic>
          <a:graphicData uri="http://schemas.openxmlformats.org/drawingml/2006/table">
            <a:tbl>
              <a:tblPr bandRow="1" firstRow="1">
                <a:noFill/>
                <a:tableStyleId>{9C028CCA-BE52-4362-A780-9FF6EA753609}</a:tableStyleId>
              </a:tblPr>
              <a:tblGrid>
                <a:gridCol w="769625"/>
                <a:gridCol w="1462400"/>
              </a:tblGrid>
              <a:tr h="736575">
                <a:tc>
                  <a:txBody>
                    <a:bodyPr/>
                    <a:lstStyle/>
                    <a:p>
                      <a:pPr indent="0" lvl="0" marL="56514" marR="297180" rtl="0" algn="l">
                        <a:lnSpc>
                          <a:spcPct val="100000"/>
                        </a:lnSpc>
                        <a:spcBef>
                          <a:spcPts val="0"/>
                        </a:spcBef>
                        <a:spcAft>
                          <a:spcPts val="0"/>
                        </a:spcAft>
                        <a:buNone/>
                      </a:pPr>
                      <a:r>
                        <a:rPr lang="en-US" sz="1000" u="none" cap="none" strike="noStrike">
                          <a:latin typeface="Caladea"/>
                          <a:ea typeface="Caladea"/>
                          <a:cs typeface="Caladea"/>
                          <a:sym typeface="Caladea"/>
                        </a:rPr>
                        <a:t>Elemen  poster</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192405" rtl="0" algn="l">
                        <a:lnSpc>
                          <a:spcPct val="100000"/>
                        </a:lnSpc>
                        <a:spcBef>
                          <a:spcPts val="0"/>
                        </a:spcBef>
                        <a:spcAft>
                          <a:spcPts val="0"/>
                        </a:spcAft>
                        <a:buNone/>
                      </a:pPr>
                      <a:r>
                        <a:rPr lang="en-US" sz="1000" u="none" cap="none" strike="noStrike">
                          <a:latin typeface="Caladea"/>
                          <a:ea typeface="Caladea"/>
                          <a:cs typeface="Caladea"/>
                          <a:sym typeface="Caladea"/>
                        </a:rPr>
                        <a:t>Poster memuat semua  elemen penting dan  informasi yang  diperlukan</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r>
              <a:tr h="615125">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Label</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120014" rtl="0" algn="l">
                        <a:lnSpc>
                          <a:spcPct val="100000"/>
                        </a:lnSpc>
                        <a:spcBef>
                          <a:spcPts val="0"/>
                        </a:spcBef>
                        <a:spcAft>
                          <a:spcPts val="0"/>
                        </a:spcAft>
                        <a:buNone/>
                      </a:pPr>
                      <a:r>
                        <a:rPr lang="en-US" sz="1000" u="none" cap="none" strike="noStrike">
                          <a:latin typeface="Caladea"/>
                          <a:ea typeface="Caladea"/>
                          <a:cs typeface="Caladea"/>
                          <a:sym typeface="Caladea"/>
                        </a:rPr>
                        <a:t>Semua bagian penting  dari poster bisa terbaca  dalam jarak 1 meter</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r>
              <a:tr h="621975">
                <a:tc>
                  <a:txBody>
                    <a:bodyPr/>
                    <a:lstStyle/>
                    <a:p>
                      <a:pPr indent="0" lvl="0" marL="56514" marR="288290" rtl="0" algn="l">
                        <a:lnSpc>
                          <a:spcPct val="100000"/>
                        </a:lnSpc>
                        <a:spcBef>
                          <a:spcPts val="0"/>
                        </a:spcBef>
                        <a:spcAft>
                          <a:spcPts val="0"/>
                        </a:spcAft>
                        <a:buNone/>
                      </a:pPr>
                      <a:r>
                        <a:rPr lang="en-US" sz="1000" u="none" cap="none" strike="noStrike">
                          <a:latin typeface="Caladea"/>
                          <a:ea typeface="Caladea"/>
                          <a:cs typeface="Caladea"/>
                          <a:sym typeface="Caladea"/>
                        </a:rPr>
                        <a:t>Akurasi  konten</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124460" rtl="0" algn="just">
                        <a:lnSpc>
                          <a:spcPct val="100000"/>
                        </a:lnSpc>
                        <a:spcBef>
                          <a:spcPts val="0"/>
                        </a:spcBef>
                        <a:spcAft>
                          <a:spcPts val="0"/>
                        </a:spcAft>
                        <a:buNone/>
                      </a:pPr>
                      <a:r>
                        <a:rPr lang="en-US" sz="1000" u="none" cap="none" strike="noStrike">
                          <a:latin typeface="Caladea"/>
                          <a:ea typeface="Caladea"/>
                          <a:cs typeface="Caladea"/>
                          <a:sym typeface="Caladea"/>
                        </a:rPr>
                        <a:t>Fakta dan solusi akurat  min 5-6 terdapat dalam  poster</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r>
              <a:tr h="1803375">
                <a:tc>
                  <a:txBody>
                    <a:bodyPr/>
                    <a:lstStyle/>
                    <a:p>
                      <a:pPr indent="0" lvl="0" marL="56514" marR="92075" rtl="0" algn="l">
                        <a:lnSpc>
                          <a:spcPct val="100000"/>
                        </a:lnSpc>
                        <a:spcBef>
                          <a:spcPts val="0"/>
                        </a:spcBef>
                        <a:spcAft>
                          <a:spcPts val="0"/>
                        </a:spcAft>
                        <a:buNone/>
                      </a:pPr>
                      <a:r>
                        <a:rPr lang="en-US" sz="1000" u="none" cap="none" strike="noStrike">
                          <a:latin typeface="Caladea"/>
                          <a:ea typeface="Caladea"/>
                          <a:cs typeface="Caladea"/>
                          <a:sym typeface="Caladea"/>
                        </a:rPr>
                        <a:t>Ilustrasi  pendukung</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235584" rtl="0" algn="l">
                        <a:lnSpc>
                          <a:spcPct val="100000"/>
                        </a:lnSpc>
                        <a:spcBef>
                          <a:spcPts val="0"/>
                        </a:spcBef>
                        <a:spcAft>
                          <a:spcPts val="0"/>
                        </a:spcAft>
                        <a:buNone/>
                      </a:pPr>
                      <a:r>
                        <a:rPr lang="en-US" sz="1000" u="none" cap="none" strike="noStrike">
                          <a:latin typeface="Caladea"/>
                          <a:ea typeface="Caladea"/>
                          <a:cs typeface="Caladea"/>
                          <a:sym typeface="Caladea"/>
                        </a:rPr>
                        <a:t>Semua ilustrasi  pendukung berkaitan  dengan topik</a:t>
                      </a:r>
                      <a:endParaRPr sz="1000" u="none" cap="none" strike="noStrike">
                        <a:latin typeface="Caladea"/>
                        <a:ea typeface="Caladea"/>
                        <a:cs typeface="Caladea"/>
                        <a:sym typeface="Caladea"/>
                      </a:endParaRPr>
                    </a:p>
                    <a:p>
                      <a:pPr indent="0" lvl="0" marL="56514" marR="139065" rtl="0" algn="l">
                        <a:lnSpc>
                          <a:spcPct val="100000"/>
                        </a:lnSpc>
                        <a:spcBef>
                          <a:spcPts val="0"/>
                        </a:spcBef>
                        <a:spcAft>
                          <a:spcPts val="0"/>
                        </a:spcAft>
                        <a:buNone/>
                      </a:pPr>
                      <a:r>
                        <a:rPr lang="en-US" sz="1000" u="none" cap="none" strike="noStrike">
                          <a:latin typeface="Caladea"/>
                          <a:ea typeface="Caladea"/>
                          <a:cs typeface="Caladea"/>
                          <a:sym typeface="Caladea"/>
                        </a:rPr>
                        <a:t>dan hampir seluruhnya  membuat informasi  mudah</a:t>
                      </a:r>
                      <a:endParaRPr sz="1000" u="none" cap="none" strike="noStrike">
                        <a:latin typeface="Caladea"/>
                        <a:ea typeface="Caladea"/>
                        <a:cs typeface="Caladea"/>
                        <a:sym typeface="Caladea"/>
                      </a:endParaRPr>
                    </a:p>
                    <a:p>
                      <a:pPr indent="0" lvl="0" marL="56514" marR="318135" rtl="0" algn="l">
                        <a:lnSpc>
                          <a:spcPct val="100000"/>
                        </a:lnSpc>
                        <a:spcBef>
                          <a:spcPts val="0"/>
                        </a:spcBef>
                        <a:spcAft>
                          <a:spcPts val="0"/>
                        </a:spcAft>
                        <a:buNone/>
                      </a:pPr>
                      <a:r>
                        <a:rPr lang="en-US" sz="1000" u="none" cap="none" strike="noStrike">
                          <a:latin typeface="Caladea"/>
                          <a:ea typeface="Caladea"/>
                          <a:cs typeface="Caladea"/>
                          <a:sym typeface="Caladea"/>
                        </a:rPr>
                        <a:t>dipahami. Semua  ilustrasi pendukung  yang tidak</a:t>
                      </a:r>
                      <a:endParaRPr sz="1000" u="none" cap="none" strike="noStrike">
                        <a:latin typeface="Caladea"/>
                        <a:ea typeface="Caladea"/>
                        <a:cs typeface="Caladea"/>
                        <a:sym typeface="Caladea"/>
                      </a:endParaRPr>
                    </a:p>
                    <a:p>
                      <a:pPr indent="0" lvl="0" marL="56514" marR="71755" rtl="0" algn="l">
                        <a:lnSpc>
                          <a:spcPct val="100000"/>
                        </a:lnSpc>
                        <a:spcBef>
                          <a:spcPts val="0"/>
                        </a:spcBef>
                        <a:spcAft>
                          <a:spcPts val="0"/>
                        </a:spcAft>
                        <a:buNone/>
                      </a:pPr>
                      <a:r>
                        <a:rPr lang="en-US" sz="1000" u="none" cap="none" strike="noStrike">
                          <a:latin typeface="Caladea"/>
                          <a:ea typeface="Caladea"/>
                          <a:cs typeface="Caladea"/>
                          <a:sym typeface="Caladea"/>
                        </a:rPr>
                        <a:t>dibuat sendiri dituliskan  sumbernya</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r>
              <a:tr h="584175">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Desain</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283845" rtl="0" algn="l">
                        <a:lnSpc>
                          <a:spcPct val="100000"/>
                        </a:lnSpc>
                        <a:spcBef>
                          <a:spcPts val="0"/>
                        </a:spcBef>
                        <a:spcAft>
                          <a:spcPts val="0"/>
                        </a:spcAft>
                        <a:buNone/>
                      </a:pPr>
                      <a:r>
                        <a:rPr lang="en-US" sz="1000" u="none" cap="none" strike="noStrike">
                          <a:latin typeface="Caladea"/>
                          <a:ea typeface="Caladea"/>
                          <a:cs typeface="Caladea"/>
                          <a:sym typeface="Caladea"/>
                        </a:rPr>
                        <a:t>Desain menarik, tata  letak informasi dan  ilustrasi rapi</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r>
            </a:tbl>
          </a:graphicData>
        </a:graphic>
      </p:graphicFrame>
      <p:sp>
        <p:nvSpPr>
          <p:cNvPr id="339" name="Google Shape;339;p26"/>
          <p:cNvSpPr txBox="1"/>
          <p:nvPr/>
        </p:nvSpPr>
        <p:spPr>
          <a:xfrm>
            <a:off x="6812339" y="275603"/>
            <a:ext cx="157797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latin typeface="Times New Roman"/>
                <a:ea typeface="Times New Roman"/>
                <a:cs typeface="Times New Roman"/>
                <a:sym typeface="Times New Roman"/>
              </a:rPr>
              <a:t>Contoh penilaian poster</a:t>
            </a:r>
            <a:endParaRPr sz="12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7"/>
          <p:cNvSpPr txBox="1"/>
          <p:nvPr/>
        </p:nvSpPr>
        <p:spPr>
          <a:xfrm>
            <a:off x="521950" y="3334810"/>
            <a:ext cx="1066165" cy="1132205"/>
          </a:xfrm>
          <a:prstGeom prst="rect">
            <a:avLst/>
          </a:prstGeom>
          <a:noFill/>
          <a:ln>
            <a:noFill/>
          </a:ln>
        </p:spPr>
        <p:txBody>
          <a:bodyPr anchorCtr="0" anchor="t" bIns="0" lIns="0" spcFirstLastPara="1" rIns="0" wrap="square" tIns="12700">
            <a:spAutoFit/>
          </a:bodyPr>
          <a:lstStyle/>
          <a:p>
            <a:pPr indent="292100" lvl="0" marL="12700" marR="5080" rtl="0" algn="r">
              <a:lnSpc>
                <a:spcPct val="114999"/>
              </a:lnSpc>
              <a:spcBef>
                <a:spcPts val="0"/>
              </a:spcBef>
              <a:spcAft>
                <a:spcPts val="0"/>
              </a:spcAft>
              <a:buNone/>
            </a:pPr>
            <a:r>
              <a:rPr lang="en-US" sz="1100">
                <a:latin typeface="Arial"/>
                <a:ea typeface="Arial"/>
                <a:cs typeface="Arial"/>
                <a:sym typeface="Arial"/>
              </a:rPr>
              <a:t>Waktu: 5 JP  Bahan: alat tulis,  laptop/ komputer</a:t>
            </a:r>
            <a:endParaRPr sz="1100">
              <a:latin typeface="Arial"/>
              <a:ea typeface="Arial"/>
              <a:cs typeface="Arial"/>
              <a:sym typeface="Arial"/>
            </a:endParaRPr>
          </a:p>
          <a:p>
            <a:pPr indent="69850" lvl="0" marL="221615"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345" name="Google Shape;345;p27"/>
          <p:cNvSpPr txBox="1"/>
          <p:nvPr/>
        </p:nvSpPr>
        <p:spPr>
          <a:xfrm>
            <a:off x="1645621" y="38274"/>
            <a:ext cx="2160270" cy="3401695"/>
          </a:xfrm>
          <a:prstGeom prst="rect">
            <a:avLst/>
          </a:prstGeom>
          <a:solidFill>
            <a:srgbClr val="D8E9D3"/>
          </a:solidFill>
          <a:ln cap="flat" cmpd="sng" w="9525">
            <a:solidFill>
              <a:srgbClr val="000000"/>
            </a:solidFill>
            <a:prstDash val="solid"/>
            <a:round/>
            <a:headEnd len="sm" w="sm" type="none"/>
            <a:tailEnd len="sm" w="sm" type="none"/>
          </a:ln>
        </p:spPr>
        <p:txBody>
          <a:bodyPr anchorCtr="0" anchor="t" bIns="0" lIns="0" spcFirstLastPara="1" rIns="0" wrap="square" tIns="80000">
            <a:spAutoFit/>
          </a:bodyPr>
          <a:lstStyle/>
          <a:p>
            <a:pPr indent="0" lvl="0" marL="85090" marR="0" rtl="0" algn="l">
              <a:lnSpc>
                <a:spcPct val="100000"/>
              </a:lnSpc>
              <a:spcBef>
                <a:spcPts val="0"/>
              </a:spcBef>
              <a:spcAft>
                <a:spcPts val="0"/>
              </a:spcAft>
              <a:buNone/>
            </a:pPr>
            <a:r>
              <a:rPr b="1" lang="en-US" sz="1100">
                <a:latin typeface="Caladea"/>
                <a:ea typeface="Caladea"/>
                <a:cs typeface="Caladea"/>
                <a:sym typeface="Caladea"/>
              </a:rPr>
              <a:t>Persiapan</a:t>
            </a:r>
            <a:endParaRPr sz="1100">
              <a:latin typeface="Caladea"/>
              <a:ea typeface="Caladea"/>
              <a:cs typeface="Caladea"/>
              <a:sym typeface="Caladea"/>
            </a:endParaRPr>
          </a:p>
          <a:p>
            <a:pPr indent="0" lvl="0" marL="85090" marR="189865" rtl="0" algn="l">
              <a:lnSpc>
                <a:spcPct val="100000"/>
              </a:lnSpc>
              <a:spcBef>
                <a:spcPts val="0"/>
              </a:spcBef>
              <a:spcAft>
                <a:spcPts val="0"/>
              </a:spcAft>
              <a:buNone/>
            </a:pPr>
            <a:r>
              <a:rPr lang="en-US" sz="1100">
                <a:latin typeface="Caladea"/>
                <a:ea typeface="Caladea"/>
                <a:cs typeface="Caladea"/>
                <a:sym typeface="Caladea"/>
              </a:rPr>
              <a:t>Guru menyiapkan laptop atau  komputer (jika ada) atau papan  kelas untuk peserta didik  memasang poster hasil kerja.</a:t>
            </a:r>
            <a:endParaRPr sz="1100">
              <a:latin typeface="Caladea"/>
              <a:ea typeface="Caladea"/>
              <a:cs typeface="Caladea"/>
              <a:sym typeface="Caladea"/>
            </a:endParaRPr>
          </a:p>
          <a:p>
            <a:pPr indent="0" lvl="0" marL="85090" marR="103504" rtl="0" algn="l">
              <a:lnSpc>
                <a:spcPct val="100000"/>
              </a:lnSpc>
              <a:spcBef>
                <a:spcPts val="0"/>
              </a:spcBef>
              <a:spcAft>
                <a:spcPts val="0"/>
              </a:spcAft>
              <a:buNone/>
            </a:pPr>
            <a:r>
              <a:rPr lang="en-US" sz="1100">
                <a:latin typeface="Caladea"/>
                <a:ea typeface="Caladea"/>
                <a:cs typeface="Caladea"/>
                <a:sym typeface="Caladea"/>
              </a:rPr>
              <a:t>Guru menyiapkan form penilaian  kerja peserta didik.</a:t>
            </a:r>
            <a:endParaRPr sz="1100">
              <a:latin typeface="Caladea"/>
              <a:ea typeface="Caladea"/>
              <a:cs typeface="Caladea"/>
              <a:sym typeface="Caladea"/>
            </a:endParaRPr>
          </a:p>
          <a:p>
            <a:pPr indent="0" lvl="0" marL="0" marR="0" rtl="0" algn="l">
              <a:lnSpc>
                <a:spcPct val="100000"/>
              </a:lnSpc>
              <a:spcBef>
                <a:spcPts val="30"/>
              </a:spcBef>
              <a:spcAft>
                <a:spcPts val="0"/>
              </a:spcAft>
              <a:buNone/>
            </a:pPr>
            <a:r>
              <a:t/>
            </a:r>
            <a:endParaRPr sz="1100">
              <a:latin typeface="Caladea"/>
              <a:ea typeface="Caladea"/>
              <a:cs typeface="Caladea"/>
              <a:sym typeface="Caladea"/>
            </a:endParaRPr>
          </a:p>
          <a:p>
            <a:pPr indent="0" lvl="0" marL="85090" marR="0" rtl="0" algn="l">
              <a:lnSpc>
                <a:spcPct val="100000"/>
              </a:lnSpc>
              <a:spcBef>
                <a:spcPts val="0"/>
              </a:spcBef>
              <a:spcAft>
                <a:spcPts val="0"/>
              </a:spcAft>
              <a:buNone/>
            </a:pPr>
            <a:r>
              <a:rPr b="1" lang="en-US" sz="1100">
                <a:latin typeface="Caladea"/>
                <a:ea typeface="Caladea"/>
                <a:cs typeface="Caladea"/>
                <a:sym typeface="Caladea"/>
              </a:rPr>
              <a:t>Pelaksanaan</a:t>
            </a:r>
            <a:endParaRPr sz="1100">
              <a:latin typeface="Caladea"/>
              <a:ea typeface="Caladea"/>
              <a:cs typeface="Caladea"/>
              <a:sym typeface="Caladea"/>
            </a:endParaRPr>
          </a:p>
          <a:p>
            <a:pPr indent="-69850" lvl="0" marL="85090" marR="107950" rtl="0" algn="l">
              <a:lnSpc>
                <a:spcPct val="100000"/>
              </a:lnSpc>
              <a:spcBef>
                <a:spcPts val="0"/>
              </a:spcBef>
              <a:spcAft>
                <a:spcPts val="0"/>
              </a:spcAft>
              <a:buSzPts val="1100"/>
              <a:buFont typeface="Caladea"/>
              <a:buChar char="-"/>
            </a:pPr>
            <a:r>
              <a:rPr lang="en-US" sz="1100">
                <a:latin typeface="Caladea"/>
                <a:ea typeface="Caladea"/>
                <a:cs typeface="Caladea"/>
                <a:sym typeface="Caladea"/>
              </a:rPr>
              <a:t>Kelompok peserta didik  memberikan presentasi  mengenai poster yang dihasilkan</a:t>
            </a:r>
            <a:endParaRPr sz="1100">
              <a:latin typeface="Caladea"/>
              <a:ea typeface="Caladea"/>
              <a:cs typeface="Caladea"/>
              <a:sym typeface="Caladea"/>
            </a:endParaRPr>
          </a:p>
          <a:p>
            <a:pPr indent="-69850" lvl="0" marL="85090" marR="152400"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menjawab  pertanyaan dari guru atau siswa  lainnya mengenai poster yang  dihasilkan</a:t>
            </a:r>
            <a:endParaRPr sz="1100">
              <a:latin typeface="Caladea"/>
              <a:ea typeface="Caladea"/>
              <a:cs typeface="Caladea"/>
              <a:sym typeface="Caladea"/>
            </a:endParaRPr>
          </a:p>
          <a:p>
            <a:pPr indent="-69850" lvl="0" marL="85090" marR="9398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menilai hasil kerja peserta  didik dari poin presentasi dan  penilaian poster</a:t>
            </a:r>
            <a:endParaRPr sz="1100">
              <a:latin typeface="Caladea"/>
              <a:ea typeface="Caladea"/>
              <a:cs typeface="Caladea"/>
              <a:sym typeface="Caladea"/>
            </a:endParaRPr>
          </a:p>
        </p:txBody>
      </p:sp>
      <p:sp>
        <p:nvSpPr>
          <p:cNvPr id="346" name="Google Shape;346;p27"/>
          <p:cNvSpPr txBox="1"/>
          <p:nvPr/>
        </p:nvSpPr>
        <p:spPr>
          <a:xfrm>
            <a:off x="73024" y="66928"/>
            <a:ext cx="1259205" cy="75692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13. Penilaian  poster jejak  karbon (Asesmen  formatif)</a:t>
            </a:r>
            <a:endParaRPr sz="1200">
              <a:latin typeface="Caladea"/>
              <a:ea typeface="Caladea"/>
              <a:cs typeface="Caladea"/>
              <a:sym typeface="Caladea"/>
            </a:endParaRPr>
          </a:p>
        </p:txBody>
      </p:sp>
      <p:grpSp>
        <p:nvGrpSpPr>
          <p:cNvPr id="347" name="Google Shape;347;p27"/>
          <p:cNvGrpSpPr/>
          <p:nvPr/>
        </p:nvGrpSpPr>
        <p:grpSpPr>
          <a:xfrm>
            <a:off x="3878992" y="47874"/>
            <a:ext cx="5156200" cy="4956810"/>
            <a:chOff x="3878992" y="47874"/>
            <a:chExt cx="5156200" cy="4956810"/>
          </a:xfrm>
        </p:grpSpPr>
        <p:sp>
          <p:nvSpPr>
            <p:cNvPr id="348" name="Google Shape;348;p27"/>
            <p:cNvSpPr/>
            <p:nvPr/>
          </p:nvSpPr>
          <p:spPr>
            <a:xfrm>
              <a:off x="3878992" y="47874"/>
              <a:ext cx="5156200" cy="4956810"/>
            </a:xfrm>
            <a:custGeom>
              <a:rect b="b" l="l" r="r" t="t"/>
              <a:pathLst>
                <a:path extrusionOk="0" h="4956810" w="5156200">
                  <a:moveTo>
                    <a:pt x="5155789" y="4956290"/>
                  </a:moveTo>
                  <a:lnTo>
                    <a:pt x="0" y="4956290"/>
                  </a:lnTo>
                  <a:lnTo>
                    <a:pt x="0" y="0"/>
                  </a:lnTo>
                  <a:lnTo>
                    <a:pt x="5155789" y="0"/>
                  </a:lnTo>
                  <a:lnTo>
                    <a:pt x="5155789" y="4956290"/>
                  </a:lnTo>
                  <a:close/>
                </a:path>
              </a:pathLst>
            </a:custGeom>
            <a:solidFill>
              <a:srgbClr val="FFF2C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9" name="Google Shape;349;p27"/>
            <p:cNvSpPr/>
            <p:nvPr/>
          </p:nvSpPr>
          <p:spPr>
            <a:xfrm>
              <a:off x="3878992" y="47874"/>
              <a:ext cx="5156200" cy="4956810"/>
            </a:xfrm>
            <a:custGeom>
              <a:rect b="b" l="l" r="r" t="t"/>
              <a:pathLst>
                <a:path extrusionOk="0" h="4956810" w="5156200">
                  <a:moveTo>
                    <a:pt x="0" y="0"/>
                  </a:moveTo>
                  <a:lnTo>
                    <a:pt x="5155789" y="0"/>
                  </a:lnTo>
                  <a:lnTo>
                    <a:pt x="5155789" y="4956290"/>
                  </a:lnTo>
                  <a:lnTo>
                    <a:pt x="0" y="4956290"/>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350" name="Google Shape;350;p27"/>
          <p:cNvSpPr txBox="1"/>
          <p:nvPr/>
        </p:nvSpPr>
        <p:spPr>
          <a:xfrm>
            <a:off x="3952016" y="115820"/>
            <a:ext cx="1510030"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000">
                <a:latin typeface="Caladea"/>
                <a:ea typeface="Caladea"/>
                <a:cs typeface="Caladea"/>
                <a:sym typeface="Caladea"/>
              </a:rPr>
              <a:t>Poin penilaian presentasi</a:t>
            </a:r>
            <a:endParaRPr sz="1000">
              <a:latin typeface="Caladea"/>
              <a:ea typeface="Caladea"/>
              <a:cs typeface="Caladea"/>
              <a:sym typeface="Caladea"/>
            </a:endParaRPr>
          </a:p>
        </p:txBody>
      </p:sp>
      <p:sp>
        <p:nvSpPr>
          <p:cNvPr id="351" name="Google Shape;351;p27"/>
          <p:cNvSpPr txBox="1"/>
          <p:nvPr/>
        </p:nvSpPr>
        <p:spPr>
          <a:xfrm>
            <a:off x="3952016" y="420619"/>
            <a:ext cx="4700270" cy="4445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1" lang="en-US" sz="1000">
                <a:latin typeface="Times New Roman"/>
                <a:ea typeface="Times New Roman"/>
                <a:cs typeface="Times New Roman"/>
                <a:sym typeface="Times New Roman"/>
              </a:rPr>
              <a:t>Kejelasan ide dan informasi</a:t>
            </a:r>
            <a:endParaRPr sz="1000">
              <a:latin typeface="Times New Roman"/>
              <a:ea typeface="Times New Roman"/>
              <a:cs typeface="Times New Roman"/>
              <a:sym typeface="Times New Roman"/>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Menceritakan informasi, temuan, dan argumen dengan bukti pendukung yang kuat.</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Penjelasan mudah dimengerti</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Memilih informasi, mengembangkan ide sesuai dengan kebutuhan.</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Melengkapi alternatif solusi atau memberikan pandangan lain sebagai pelengkap.</a:t>
            </a:r>
            <a:endParaRPr sz="1000">
              <a:latin typeface="Caladea"/>
              <a:ea typeface="Caladea"/>
              <a:cs typeface="Caladea"/>
              <a:sym typeface="Caladea"/>
            </a:endParaRPr>
          </a:p>
          <a:p>
            <a:pPr indent="0" lvl="0" marL="12700" marR="0" rtl="0" algn="l">
              <a:lnSpc>
                <a:spcPct val="100000"/>
              </a:lnSpc>
              <a:spcBef>
                <a:spcPts val="0"/>
              </a:spcBef>
              <a:spcAft>
                <a:spcPts val="0"/>
              </a:spcAft>
              <a:buNone/>
            </a:pPr>
            <a:r>
              <a:rPr b="1" i="1" lang="en-US" sz="1000">
                <a:latin typeface="Times New Roman"/>
                <a:ea typeface="Times New Roman"/>
                <a:cs typeface="Times New Roman"/>
                <a:sym typeface="Times New Roman"/>
              </a:rPr>
              <a:t>Pengaturan informasi</a:t>
            </a:r>
            <a:endParaRPr sz="1000">
              <a:latin typeface="Times New Roman"/>
              <a:ea typeface="Times New Roman"/>
              <a:cs typeface="Times New Roman"/>
              <a:sym typeface="Times New Roman"/>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Memenuhi semua informasi yang diminta (termasuk sumber referensi)</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Memberikan pendahuluan yang menarik, dan kesimpulan yang tajam</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Bisa mengelola waktu presentasi dengan baik</a:t>
            </a:r>
            <a:endParaRPr sz="1000">
              <a:latin typeface="Caladea"/>
              <a:ea typeface="Caladea"/>
              <a:cs typeface="Caladea"/>
              <a:sym typeface="Caladea"/>
            </a:endParaRPr>
          </a:p>
          <a:p>
            <a:pPr indent="0" lvl="0" marL="12700" marR="0" rtl="0" algn="l">
              <a:lnSpc>
                <a:spcPct val="100000"/>
              </a:lnSpc>
              <a:spcBef>
                <a:spcPts val="0"/>
              </a:spcBef>
              <a:spcAft>
                <a:spcPts val="0"/>
              </a:spcAft>
              <a:buNone/>
            </a:pPr>
            <a:r>
              <a:rPr b="1" i="1" lang="en-US" sz="1000">
                <a:latin typeface="Times New Roman"/>
                <a:ea typeface="Times New Roman"/>
                <a:cs typeface="Times New Roman"/>
                <a:sym typeface="Times New Roman"/>
              </a:rPr>
              <a:t>Gestur dan penampilan</a:t>
            </a:r>
            <a:endParaRPr sz="1000">
              <a:latin typeface="Times New Roman"/>
              <a:ea typeface="Times New Roman"/>
              <a:cs typeface="Times New Roman"/>
              <a:sym typeface="Times New Roman"/>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Menjaga kontak mata dengan pendengar,</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Menjaga gestur dengan baik</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Percaya diri</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Baju rapi</a:t>
            </a:r>
            <a:endParaRPr sz="1000">
              <a:latin typeface="Caladea"/>
              <a:ea typeface="Caladea"/>
              <a:cs typeface="Caladea"/>
              <a:sym typeface="Caladea"/>
            </a:endParaRPr>
          </a:p>
          <a:p>
            <a:pPr indent="0" lvl="0" marL="12700" marR="0" rtl="0" algn="l">
              <a:lnSpc>
                <a:spcPct val="100000"/>
              </a:lnSpc>
              <a:spcBef>
                <a:spcPts val="0"/>
              </a:spcBef>
              <a:spcAft>
                <a:spcPts val="0"/>
              </a:spcAft>
              <a:buNone/>
            </a:pPr>
            <a:r>
              <a:rPr b="1" i="1" lang="en-US" sz="1000">
                <a:latin typeface="Times New Roman"/>
                <a:ea typeface="Times New Roman"/>
                <a:cs typeface="Times New Roman"/>
                <a:sym typeface="Times New Roman"/>
              </a:rPr>
              <a:t>Penyampaian</a:t>
            </a:r>
            <a:endParaRPr sz="1000">
              <a:latin typeface="Times New Roman"/>
              <a:ea typeface="Times New Roman"/>
              <a:cs typeface="Times New Roman"/>
              <a:sym typeface="Times New Roman"/>
            </a:endParaRPr>
          </a:p>
          <a:p>
            <a:pPr indent="-27940" lvl="0" marL="40640" marR="5080" rtl="0" algn="l">
              <a:lnSpc>
                <a:spcPct val="100000"/>
              </a:lnSpc>
              <a:spcBef>
                <a:spcPts val="0"/>
              </a:spcBef>
              <a:spcAft>
                <a:spcPts val="0"/>
              </a:spcAft>
              <a:buSzPts val="1000"/>
              <a:buFont typeface="Caladea"/>
              <a:buChar char="•"/>
            </a:pPr>
            <a:r>
              <a:rPr lang="en-US" sz="1000">
                <a:latin typeface="Caladea"/>
                <a:ea typeface="Caladea"/>
                <a:cs typeface="Caladea"/>
                <a:sym typeface="Caladea"/>
              </a:rPr>
              <a:t>Bicara jelas, tidak terlalu cepat/lambat, dengan suara lantang, intonasi yang menarik  pendengar, jarang menggunakan “err”, “emm”</a:t>
            </a:r>
            <a:endParaRPr sz="1000">
              <a:latin typeface="Caladea"/>
              <a:ea typeface="Caladea"/>
              <a:cs typeface="Caladea"/>
              <a:sym typeface="Caladea"/>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Menggunakan bahasa Indonesia yang baik</a:t>
            </a:r>
            <a:endParaRPr sz="1000">
              <a:latin typeface="Caladea"/>
              <a:ea typeface="Caladea"/>
              <a:cs typeface="Caladea"/>
              <a:sym typeface="Caladea"/>
            </a:endParaRPr>
          </a:p>
          <a:p>
            <a:pPr indent="0" lvl="0" marL="12700" marR="0" rtl="0" algn="l">
              <a:lnSpc>
                <a:spcPct val="100000"/>
              </a:lnSpc>
              <a:spcBef>
                <a:spcPts val="0"/>
              </a:spcBef>
              <a:spcAft>
                <a:spcPts val="0"/>
              </a:spcAft>
              <a:buNone/>
            </a:pPr>
            <a:r>
              <a:rPr b="1" i="1" lang="en-US" sz="1000">
                <a:latin typeface="Times New Roman"/>
                <a:ea typeface="Times New Roman"/>
                <a:cs typeface="Times New Roman"/>
                <a:sym typeface="Times New Roman"/>
              </a:rPr>
              <a:t>Kelengkapan presentasi</a:t>
            </a:r>
            <a:endParaRPr sz="1000">
              <a:latin typeface="Times New Roman"/>
              <a:ea typeface="Times New Roman"/>
              <a:cs typeface="Times New Roman"/>
              <a:sym typeface="Times New Roman"/>
            </a:endParaRPr>
          </a:p>
          <a:p>
            <a:pPr indent="-63500" lvl="0" marL="12700" marR="1295400" rtl="0" algn="l">
              <a:lnSpc>
                <a:spcPct val="100000"/>
              </a:lnSpc>
              <a:spcBef>
                <a:spcPts val="0"/>
              </a:spcBef>
              <a:spcAft>
                <a:spcPts val="0"/>
              </a:spcAft>
              <a:buSzPts val="1000"/>
              <a:buFont typeface="Caladea"/>
              <a:buChar char="•"/>
            </a:pPr>
            <a:r>
              <a:rPr lang="en-US" sz="1000">
                <a:latin typeface="Caladea"/>
                <a:ea typeface="Caladea"/>
                <a:cs typeface="Caladea"/>
                <a:sym typeface="Caladea"/>
              </a:rPr>
              <a:t>Menggunakan media pelengkap untuk mempermudah atau  memperkuat informasi/pemahaman serta menarik pendengar.  </a:t>
            </a:r>
            <a:r>
              <a:rPr b="1" i="1" lang="en-US" sz="1000">
                <a:latin typeface="Times New Roman"/>
                <a:ea typeface="Times New Roman"/>
                <a:cs typeface="Times New Roman"/>
                <a:sym typeface="Times New Roman"/>
              </a:rPr>
              <a:t>Respon pertanyaan pendengar</a:t>
            </a:r>
            <a:endParaRPr sz="1000">
              <a:latin typeface="Times New Roman"/>
              <a:ea typeface="Times New Roman"/>
              <a:cs typeface="Times New Roman"/>
              <a:sym typeface="Times New Roman"/>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Bisa menanggapi pertanyaan dengan jelas dan lengkap.</a:t>
            </a:r>
            <a:endParaRPr sz="1000">
              <a:latin typeface="Caladea"/>
              <a:ea typeface="Caladea"/>
              <a:cs typeface="Caladea"/>
              <a:sym typeface="Caladea"/>
            </a:endParaRPr>
          </a:p>
          <a:p>
            <a:pPr indent="-63500" lvl="0" marL="12700" marR="1174750" rtl="0" algn="l">
              <a:lnSpc>
                <a:spcPct val="100000"/>
              </a:lnSpc>
              <a:spcBef>
                <a:spcPts val="0"/>
              </a:spcBef>
              <a:spcAft>
                <a:spcPts val="0"/>
              </a:spcAft>
              <a:buSzPts val="1000"/>
              <a:buFont typeface="Caladea"/>
              <a:buChar char="•"/>
            </a:pPr>
            <a:r>
              <a:rPr lang="en-US" sz="1000">
                <a:latin typeface="Caladea"/>
                <a:ea typeface="Caladea"/>
                <a:cs typeface="Caladea"/>
                <a:sym typeface="Caladea"/>
              </a:rPr>
              <a:t>Mengkonfirmasi pertanyaan dari peserta, mengakui kalau tidak  tahu, atau menjelaskan bagaimana akan mencari jawabannya.  </a:t>
            </a:r>
            <a:r>
              <a:rPr b="1" i="1" lang="en-US" sz="1000">
                <a:latin typeface="Times New Roman"/>
                <a:ea typeface="Times New Roman"/>
                <a:cs typeface="Times New Roman"/>
                <a:sym typeface="Times New Roman"/>
              </a:rPr>
              <a:t>Partisipasi dalam presentasi kelompok</a:t>
            </a:r>
            <a:endParaRPr sz="1000">
              <a:latin typeface="Times New Roman"/>
              <a:ea typeface="Times New Roman"/>
              <a:cs typeface="Times New Roman"/>
              <a:sym typeface="Times New Roman"/>
            </a:endParaRPr>
          </a:p>
          <a:p>
            <a:pPr indent="-84455" lvl="0" marL="96520" marR="0" rtl="0" algn="l">
              <a:lnSpc>
                <a:spcPct val="100000"/>
              </a:lnSpc>
              <a:spcBef>
                <a:spcPts val="0"/>
              </a:spcBef>
              <a:spcAft>
                <a:spcPts val="0"/>
              </a:spcAft>
              <a:buSzPts val="1000"/>
              <a:buFont typeface="Caladea"/>
              <a:buChar char="•"/>
            </a:pPr>
            <a:r>
              <a:rPr lang="en-US" sz="1000">
                <a:latin typeface="Caladea"/>
                <a:ea typeface="Caladea"/>
                <a:cs typeface="Caladea"/>
                <a:sym typeface="Caladea"/>
              </a:rPr>
              <a:t>Semua anggota berkontribusi dengan waktu/materi yang proporsional</a:t>
            </a:r>
            <a:endParaRPr sz="1000">
              <a:latin typeface="Caladea"/>
              <a:ea typeface="Caladea"/>
              <a:cs typeface="Caladea"/>
              <a:sym typeface="Caladea"/>
            </a:endParaRPr>
          </a:p>
          <a:p>
            <a:pPr indent="-63500" lvl="0" marL="12700" marR="150495" rtl="0" algn="l">
              <a:lnSpc>
                <a:spcPct val="100000"/>
              </a:lnSpc>
              <a:spcBef>
                <a:spcPts val="0"/>
              </a:spcBef>
              <a:spcAft>
                <a:spcPts val="0"/>
              </a:spcAft>
              <a:buSzPts val="1000"/>
              <a:buFont typeface="Caladea"/>
              <a:buChar char="•"/>
            </a:pPr>
            <a:r>
              <a:rPr lang="en-US" sz="1000">
                <a:latin typeface="Caladea"/>
                <a:ea typeface="Caladea"/>
                <a:cs typeface="Caladea"/>
                <a:sym typeface="Caladea"/>
              </a:rPr>
              <a:t>Semua anggota bisa menjawab pertanyaan secara keseluruhan, tidak hanya bagian  tertentu saja.</a:t>
            </a:r>
            <a:endParaRPr sz="1000">
              <a:latin typeface="Caladea"/>
              <a:ea typeface="Caladea"/>
              <a:cs typeface="Caladea"/>
              <a:sym typeface="Calade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8"/>
          <p:cNvSpPr txBox="1"/>
          <p:nvPr/>
        </p:nvSpPr>
        <p:spPr>
          <a:xfrm>
            <a:off x="398106" y="3334810"/>
            <a:ext cx="1189990" cy="1132205"/>
          </a:xfrm>
          <a:prstGeom prst="rect">
            <a:avLst/>
          </a:prstGeom>
          <a:noFill/>
          <a:ln>
            <a:noFill/>
          </a:ln>
        </p:spPr>
        <p:txBody>
          <a:bodyPr anchorCtr="0" anchor="t" bIns="0" lIns="0" spcFirstLastPara="1" rIns="0" wrap="square" tIns="12700">
            <a:spAutoFit/>
          </a:bodyPr>
          <a:lstStyle/>
          <a:p>
            <a:pPr indent="38100" lvl="0" marL="12700" marR="5080" rtl="0" algn="r">
              <a:lnSpc>
                <a:spcPct val="114999"/>
              </a:lnSpc>
              <a:spcBef>
                <a:spcPts val="0"/>
              </a:spcBef>
              <a:spcAft>
                <a:spcPts val="0"/>
              </a:spcAft>
              <a:buNone/>
            </a:pPr>
            <a:r>
              <a:rPr lang="en-US" sz="1100">
                <a:latin typeface="Arial"/>
                <a:ea typeface="Arial"/>
                <a:cs typeface="Arial"/>
                <a:sym typeface="Arial"/>
              </a:rPr>
              <a:t>Waktu: 3 JP tugas  mandiri(Total 4 JP)  Bahan: alat tulis</a:t>
            </a:r>
            <a:endParaRPr sz="1100">
              <a:latin typeface="Arial"/>
              <a:ea typeface="Arial"/>
              <a:cs typeface="Arial"/>
              <a:sym typeface="Arial"/>
            </a:endParaRPr>
          </a:p>
          <a:p>
            <a:pPr indent="69850" lvl="0" marL="346075" marR="5080" rtl="0" algn="just">
              <a:lnSpc>
                <a:spcPct val="100000"/>
              </a:lnSpc>
              <a:spcBef>
                <a:spcPts val="195"/>
              </a:spcBef>
              <a:spcAft>
                <a:spcPts val="0"/>
              </a:spcAft>
              <a:buNone/>
            </a:pPr>
            <a:r>
              <a:rPr lang="en-US" sz="1100">
                <a:latin typeface="Arial"/>
                <a:ea typeface="Arial"/>
                <a:cs typeface="Arial"/>
                <a:sym typeface="Arial"/>
              </a:rPr>
              <a:t>Peran Guru:  fasilitator dan  pendamping</a:t>
            </a:r>
            <a:endParaRPr sz="1100">
              <a:latin typeface="Arial"/>
              <a:ea typeface="Arial"/>
              <a:cs typeface="Arial"/>
              <a:sym typeface="Arial"/>
            </a:endParaRPr>
          </a:p>
        </p:txBody>
      </p:sp>
      <p:sp>
        <p:nvSpPr>
          <p:cNvPr id="357" name="Google Shape;357;p28"/>
          <p:cNvSpPr/>
          <p:nvPr/>
        </p:nvSpPr>
        <p:spPr>
          <a:xfrm>
            <a:off x="1645621" y="38274"/>
            <a:ext cx="4455795" cy="5095240"/>
          </a:xfrm>
          <a:custGeom>
            <a:rect b="b" l="l" r="r" t="t"/>
            <a:pathLst>
              <a:path extrusionOk="0" h="5095240" w="4455795">
                <a:moveTo>
                  <a:pt x="0" y="0"/>
                </a:moveTo>
                <a:lnTo>
                  <a:pt x="4455291" y="0"/>
                </a:lnTo>
                <a:lnTo>
                  <a:pt x="4455291" y="5094889"/>
                </a:lnTo>
                <a:lnTo>
                  <a:pt x="0" y="509488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8" name="Google Shape;358;p28"/>
          <p:cNvSpPr txBox="1"/>
          <p:nvPr/>
        </p:nvSpPr>
        <p:spPr>
          <a:xfrm>
            <a:off x="1718646" y="105711"/>
            <a:ext cx="4295140" cy="86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Pelaksanaan</a:t>
            </a:r>
            <a:endParaRPr sz="1100">
              <a:latin typeface="Caladea"/>
              <a:ea typeface="Caladea"/>
              <a:cs typeface="Caladea"/>
              <a:sym typeface="Caladea"/>
            </a:endParaRPr>
          </a:p>
          <a:p>
            <a:pPr indent="-69850" lvl="0" marL="12700" marR="508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meminta peserta didik dalam kelompok untuk menuliskan daftar  pertanyaan yang diperlukan.</a:t>
            </a:r>
            <a:endParaRPr sz="1100">
              <a:latin typeface="Caladea"/>
              <a:ea typeface="Caladea"/>
              <a:cs typeface="Caladea"/>
              <a:sym typeface="Caladea"/>
            </a:endParaRPr>
          </a:p>
          <a:p>
            <a:pPr indent="-69850" lvl="0" marL="12700" marR="119379"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membimbing peserta didik dalam menuliskan pertanyaan yang  diperlukan seperti:</a:t>
            </a:r>
            <a:endParaRPr sz="1100">
              <a:latin typeface="Caladea"/>
              <a:ea typeface="Caladea"/>
              <a:cs typeface="Caladea"/>
              <a:sym typeface="Caladea"/>
            </a:endParaRPr>
          </a:p>
        </p:txBody>
      </p:sp>
      <p:sp>
        <p:nvSpPr>
          <p:cNvPr id="359" name="Google Shape;359;p28"/>
          <p:cNvSpPr txBox="1"/>
          <p:nvPr/>
        </p:nvSpPr>
        <p:spPr>
          <a:xfrm>
            <a:off x="1727904" y="943909"/>
            <a:ext cx="130810" cy="528320"/>
          </a:xfrm>
          <a:prstGeom prst="rect">
            <a:avLst/>
          </a:prstGeom>
          <a:noFill/>
          <a:ln>
            <a:noFill/>
          </a:ln>
        </p:spPr>
        <p:txBody>
          <a:bodyPr anchorCtr="0" anchor="t" bIns="0" lIns="0" spcFirstLastPara="1" rIns="0" wrap="square" tIns="12700">
            <a:spAutoFit/>
          </a:bodyPr>
          <a:lstStyle/>
          <a:p>
            <a:pPr indent="0" lvl="0" marL="20320" marR="0" rtl="0" algn="l">
              <a:lnSpc>
                <a:spcPct val="100000"/>
              </a:lnSpc>
              <a:spcBef>
                <a:spcPts val="0"/>
              </a:spcBef>
              <a:spcAft>
                <a:spcPts val="0"/>
              </a:spcAft>
              <a:buNone/>
            </a:pPr>
            <a:r>
              <a:rPr lang="en-US" sz="1100">
                <a:latin typeface="Caladea"/>
                <a:ea typeface="Caladea"/>
                <a:cs typeface="Caladea"/>
                <a:sym typeface="Caladea"/>
              </a:rPr>
              <a:t>a.</a:t>
            </a:r>
            <a:endParaRPr sz="1100">
              <a:latin typeface="Caladea"/>
              <a:ea typeface="Caladea"/>
              <a:cs typeface="Caladea"/>
              <a:sym typeface="Caladea"/>
            </a:endParaRPr>
          </a:p>
          <a:p>
            <a:pPr indent="0" lvl="0" marL="12700" marR="0" rtl="0" algn="l">
              <a:lnSpc>
                <a:spcPct val="100000"/>
              </a:lnSpc>
              <a:spcBef>
                <a:spcPts val="0"/>
              </a:spcBef>
              <a:spcAft>
                <a:spcPts val="0"/>
              </a:spcAft>
              <a:buNone/>
            </a:pPr>
            <a:r>
              <a:rPr lang="en-US" sz="1100">
                <a:latin typeface="Caladea"/>
                <a:ea typeface="Caladea"/>
                <a:cs typeface="Caladea"/>
                <a:sym typeface="Caladea"/>
              </a:rPr>
              <a:t>b.</a:t>
            </a:r>
            <a:endParaRPr sz="1100">
              <a:latin typeface="Caladea"/>
              <a:ea typeface="Caladea"/>
              <a:cs typeface="Caladea"/>
              <a:sym typeface="Caladea"/>
            </a:endParaRPr>
          </a:p>
          <a:p>
            <a:pPr indent="0" lvl="0" marL="27305" marR="0" rtl="0" algn="l">
              <a:lnSpc>
                <a:spcPct val="100000"/>
              </a:lnSpc>
              <a:spcBef>
                <a:spcPts val="0"/>
              </a:spcBef>
              <a:spcAft>
                <a:spcPts val="0"/>
              </a:spcAft>
              <a:buNone/>
            </a:pPr>
            <a:r>
              <a:rPr lang="en-US" sz="1100">
                <a:latin typeface="Caladea"/>
                <a:ea typeface="Caladea"/>
                <a:cs typeface="Caladea"/>
                <a:sym typeface="Caladea"/>
              </a:rPr>
              <a:t>c.</a:t>
            </a:r>
            <a:endParaRPr sz="1100">
              <a:latin typeface="Caladea"/>
              <a:ea typeface="Caladea"/>
              <a:cs typeface="Caladea"/>
              <a:sym typeface="Caladea"/>
            </a:endParaRPr>
          </a:p>
        </p:txBody>
      </p:sp>
      <p:sp>
        <p:nvSpPr>
          <p:cNvPr id="360" name="Google Shape;360;p28"/>
          <p:cNvSpPr txBox="1"/>
          <p:nvPr/>
        </p:nvSpPr>
        <p:spPr>
          <a:xfrm>
            <a:off x="2118695" y="943909"/>
            <a:ext cx="3890010" cy="695960"/>
          </a:xfrm>
          <a:prstGeom prst="rect">
            <a:avLst/>
          </a:prstGeom>
          <a:noFill/>
          <a:ln>
            <a:noFill/>
          </a:ln>
        </p:spPr>
        <p:txBody>
          <a:bodyPr anchorCtr="0" anchor="t" bIns="0" lIns="0" spcFirstLastPara="1" rIns="0" wrap="square" tIns="12700">
            <a:spAutoFit/>
          </a:bodyPr>
          <a:lstStyle/>
          <a:p>
            <a:pPr indent="0" lvl="0" marL="12700" marR="155575" rtl="0" algn="l">
              <a:lnSpc>
                <a:spcPct val="100000"/>
              </a:lnSpc>
              <a:spcBef>
                <a:spcPts val="0"/>
              </a:spcBef>
              <a:spcAft>
                <a:spcPts val="0"/>
              </a:spcAft>
              <a:buNone/>
            </a:pPr>
            <a:r>
              <a:rPr lang="en-US" sz="1100">
                <a:latin typeface="Caladea"/>
                <a:ea typeface="Caladea"/>
                <a:cs typeface="Caladea"/>
                <a:sym typeface="Caladea"/>
              </a:rPr>
              <a:t>Berapa lama kamu menggunakan alat elektronik dalam 1 hari?  Bagaimana caranya kamu pergi ke sekolah?</a:t>
            </a:r>
            <a:endParaRPr sz="1100">
              <a:latin typeface="Caladea"/>
              <a:ea typeface="Caladea"/>
              <a:cs typeface="Caladea"/>
              <a:sym typeface="Caladea"/>
            </a:endParaRPr>
          </a:p>
          <a:p>
            <a:pPr indent="0" lvl="0" marL="12700" marR="5080" rtl="0" algn="l">
              <a:lnSpc>
                <a:spcPct val="100000"/>
              </a:lnSpc>
              <a:spcBef>
                <a:spcPts val="0"/>
              </a:spcBef>
              <a:spcAft>
                <a:spcPts val="0"/>
              </a:spcAft>
              <a:buNone/>
            </a:pPr>
            <a:r>
              <a:rPr lang="en-US" sz="1100">
                <a:latin typeface="Caladea"/>
                <a:ea typeface="Caladea"/>
                <a:cs typeface="Caladea"/>
                <a:sym typeface="Caladea"/>
              </a:rPr>
              <a:t>Apakah kamu membeli bahan makanan di pasar/warung dekat  rumah? kalau tidak, berapa jarak yang ditempuh dan bagaimana?</a:t>
            </a:r>
            <a:endParaRPr sz="1100">
              <a:latin typeface="Caladea"/>
              <a:ea typeface="Caladea"/>
              <a:cs typeface="Caladea"/>
              <a:sym typeface="Caladea"/>
            </a:endParaRPr>
          </a:p>
        </p:txBody>
      </p:sp>
      <p:sp>
        <p:nvSpPr>
          <p:cNvPr id="361" name="Google Shape;361;p28"/>
          <p:cNvSpPr txBox="1"/>
          <p:nvPr/>
        </p:nvSpPr>
        <p:spPr>
          <a:xfrm>
            <a:off x="1718646" y="1614468"/>
            <a:ext cx="4187190" cy="2372360"/>
          </a:xfrm>
          <a:prstGeom prst="rect">
            <a:avLst/>
          </a:prstGeom>
          <a:noFill/>
          <a:ln>
            <a:noFill/>
          </a:ln>
        </p:spPr>
        <p:txBody>
          <a:bodyPr anchorCtr="0" anchor="t" bIns="0" lIns="0" spcFirstLastPara="1" rIns="0" wrap="square" tIns="12700">
            <a:spAutoFit/>
          </a:bodyPr>
          <a:lstStyle/>
          <a:p>
            <a:pPr indent="-69850" lvl="0" marL="12700" marR="1397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mengingatkan bahwa tujuan akhir dari kuesioner adalah  mendapatkan data kebiasaan orang lain, jejak karbon yang dihasilkan,  serta kontributornya.</a:t>
            </a:r>
            <a:endParaRPr sz="1100">
              <a:latin typeface="Caladea"/>
              <a:ea typeface="Caladea"/>
              <a:cs typeface="Caladea"/>
              <a:sym typeface="Caladea"/>
            </a:endParaRPr>
          </a:p>
          <a:p>
            <a:pPr indent="-69850" lvl="0" marL="12700" marR="508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menjelaskan sesi ini dilakukan untuk mendapatkan hasil dalam  skala yang lebih besar, dimana pada aktivitas sebelumnya telah  dilakukan perhitungan jejak karbon dalam 1 kelas.</a:t>
            </a:r>
            <a:endParaRPr sz="1100">
              <a:latin typeface="Caladea"/>
              <a:ea typeface="Caladea"/>
              <a:cs typeface="Caladea"/>
              <a:sym typeface="Caladea"/>
            </a:endParaRPr>
          </a:p>
          <a:p>
            <a:pPr indent="-69850" lvl="0" marL="12700" marR="133985"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memberikan target jumlah hasil minimum dalam waktu yang  ditentukan.</a:t>
            </a:r>
            <a:endParaRPr sz="1100">
              <a:latin typeface="Caladea"/>
              <a:ea typeface="Caladea"/>
              <a:cs typeface="Caladea"/>
              <a:sym typeface="Caladea"/>
            </a:endParaRPr>
          </a:p>
          <a:p>
            <a:pPr indent="-69850" lvl="0" marL="12700" marR="12192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menjelaskan pentingnya mendapat jumlah yang cukup agar  dapat mendapat angka yang signifikan (misalnya target semua guru,  dan petugas di sekolah, atau target bbrp kakak dan adik kelas)</a:t>
            </a:r>
            <a:endParaRPr sz="1100">
              <a:latin typeface="Caladea"/>
              <a:ea typeface="Caladea"/>
              <a:cs typeface="Caladea"/>
              <a:sym typeface="Caladea"/>
            </a:endParaRPr>
          </a:p>
          <a:p>
            <a:pPr indent="-69850" lvl="0" marL="12700" marR="267970" rtl="0" algn="just">
              <a:lnSpc>
                <a:spcPct val="100000"/>
              </a:lnSpc>
              <a:spcBef>
                <a:spcPts val="0"/>
              </a:spcBef>
              <a:spcAft>
                <a:spcPts val="0"/>
              </a:spcAft>
              <a:buSzPts val="1100"/>
              <a:buFont typeface="Caladea"/>
              <a:buChar char="-"/>
            </a:pPr>
            <a:r>
              <a:rPr lang="en-US" sz="1100">
                <a:latin typeface="Caladea"/>
                <a:ea typeface="Caladea"/>
                <a:cs typeface="Caladea"/>
                <a:sym typeface="Caladea"/>
              </a:rPr>
              <a:t>Guru meminta peserta didik menghasilkan draf terlebih dahulu,  kemudian diadakan sesi evaluasi dimana peserta didik masih bisa  merevisi kuesioner supaya isinya lebih tepat sasaran.</a:t>
            </a:r>
            <a:endParaRPr sz="1100">
              <a:latin typeface="Caladea"/>
              <a:ea typeface="Caladea"/>
              <a:cs typeface="Caladea"/>
              <a:sym typeface="Caladea"/>
            </a:endParaRPr>
          </a:p>
        </p:txBody>
      </p:sp>
      <p:sp>
        <p:nvSpPr>
          <p:cNvPr id="362" name="Google Shape;362;p28"/>
          <p:cNvSpPr txBox="1"/>
          <p:nvPr/>
        </p:nvSpPr>
        <p:spPr>
          <a:xfrm>
            <a:off x="1718646" y="4129063"/>
            <a:ext cx="4253230" cy="86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Tugas mandiri</a:t>
            </a:r>
            <a:endParaRPr sz="1100">
              <a:latin typeface="Caladea"/>
              <a:ea typeface="Caladea"/>
              <a:cs typeface="Caladea"/>
              <a:sym typeface="Caladea"/>
            </a:endParaRPr>
          </a:p>
          <a:p>
            <a:pPr indent="0" lvl="0" marL="12700" marR="5080" rtl="0" algn="l">
              <a:lnSpc>
                <a:spcPct val="100000"/>
              </a:lnSpc>
              <a:spcBef>
                <a:spcPts val="0"/>
              </a:spcBef>
              <a:spcAft>
                <a:spcPts val="0"/>
              </a:spcAft>
              <a:buNone/>
            </a:pPr>
            <a:r>
              <a:rPr lang="en-US" sz="1100">
                <a:latin typeface="Caladea"/>
                <a:ea typeface="Caladea"/>
                <a:cs typeface="Caladea"/>
                <a:sym typeface="Caladea"/>
              </a:rPr>
              <a:t>Peserta didik bekerja dalam kelompok dalam menghasilkan 1 daftar  kuesioner yang berisi pertanyaan yang bertujuan untuk mengetahui  jejak karbon yang dihasilkan, variasinya, serta apa saja gaya hidup yang  paling umum.</a:t>
            </a:r>
            <a:endParaRPr sz="1100">
              <a:latin typeface="Caladea"/>
              <a:ea typeface="Caladea"/>
              <a:cs typeface="Caladea"/>
              <a:sym typeface="Caladea"/>
            </a:endParaRPr>
          </a:p>
        </p:txBody>
      </p:sp>
      <p:sp>
        <p:nvSpPr>
          <p:cNvPr id="363" name="Google Shape;363;p28"/>
          <p:cNvSpPr txBox="1"/>
          <p:nvPr/>
        </p:nvSpPr>
        <p:spPr>
          <a:xfrm>
            <a:off x="73024" y="66928"/>
            <a:ext cx="1299210" cy="5740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14. Membuat  kuesioner tentang  jejak karbon</a:t>
            </a:r>
            <a:endParaRPr sz="1200">
              <a:latin typeface="Caladea"/>
              <a:ea typeface="Caladea"/>
              <a:cs typeface="Caladea"/>
              <a:sym typeface="Caladea"/>
            </a:endParaRPr>
          </a:p>
        </p:txBody>
      </p:sp>
      <p:sp>
        <p:nvSpPr>
          <p:cNvPr id="364" name="Google Shape;364;p28"/>
          <p:cNvSpPr/>
          <p:nvPr/>
        </p:nvSpPr>
        <p:spPr>
          <a:xfrm>
            <a:off x="6220887" y="617048"/>
            <a:ext cx="2842019" cy="42779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5" name="Google Shape;365;p28"/>
          <p:cNvSpPr txBox="1"/>
          <p:nvPr/>
        </p:nvSpPr>
        <p:spPr>
          <a:xfrm>
            <a:off x="6339738" y="303596"/>
            <a:ext cx="1273810" cy="2235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300">
                <a:latin typeface="Times New Roman"/>
                <a:ea typeface="Times New Roman"/>
                <a:cs typeface="Times New Roman"/>
                <a:sym typeface="Times New Roman"/>
              </a:rPr>
              <a:t>Contoh kuesioner</a:t>
            </a:r>
            <a:endParaRPr sz="13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sp>
        <p:nvSpPr>
          <p:cNvPr id="370" name="Google Shape;370;p29"/>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8E9D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1" name="Google Shape;371;p29"/>
          <p:cNvSpPr txBox="1"/>
          <p:nvPr/>
        </p:nvSpPr>
        <p:spPr>
          <a:xfrm>
            <a:off x="428769" y="3334810"/>
            <a:ext cx="1159510" cy="1156970"/>
          </a:xfrm>
          <a:prstGeom prst="rect">
            <a:avLst/>
          </a:prstGeom>
          <a:noFill/>
          <a:ln>
            <a:noFill/>
          </a:ln>
        </p:spPr>
        <p:txBody>
          <a:bodyPr anchorCtr="0" anchor="t" bIns="0" lIns="0" spcFirstLastPara="1" rIns="0" wrap="square" tIns="12700">
            <a:spAutoFit/>
          </a:bodyPr>
          <a:lstStyle/>
          <a:p>
            <a:pPr indent="284480" lvl="0" marL="12700" marR="5080" rtl="0" algn="r">
              <a:lnSpc>
                <a:spcPct val="114999"/>
              </a:lnSpc>
              <a:spcBef>
                <a:spcPts val="0"/>
              </a:spcBef>
              <a:spcAft>
                <a:spcPts val="0"/>
              </a:spcAft>
              <a:buNone/>
            </a:pPr>
            <a:r>
              <a:rPr lang="en-US" sz="1100">
                <a:latin typeface="Arial"/>
                <a:ea typeface="Arial"/>
                <a:cs typeface="Arial"/>
                <a:sym typeface="Arial"/>
              </a:rPr>
              <a:t>Waktu: Tugas  mandiri 5 JP  Bahan: alat tulis,  cetakan kuesioner</a:t>
            </a:r>
            <a:endParaRPr sz="1100">
              <a:latin typeface="Arial"/>
              <a:ea typeface="Arial"/>
              <a:cs typeface="Arial"/>
              <a:sym typeface="Arial"/>
            </a:endParaRPr>
          </a:p>
          <a:p>
            <a:pPr indent="7619" lvl="0" marL="377190" marR="5080" rtl="0" algn="r">
              <a:lnSpc>
                <a:spcPct val="100000"/>
              </a:lnSpc>
              <a:spcBef>
                <a:spcPts val="195"/>
              </a:spcBef>
              <a:spcAft>
                <a:spcPts val="0"/>
              </a:spcAft>
              <a:buNone/>
            </a:pPr>
            <a:r>
              <a:rPr lang="en-US" sz="1100">
                <a:latin typeface="Arial"/>
                <a:ea typeface="Arial"/>
                <a:cs typeface="Arial"/>
                <a:sym typeface="Arial"/>
              </a:rPr>
              <a:t>Peran Guru:  pendamping</a:t>
            </a:r>
            <a:endParaRPr sz="1100">
              <a:latin typeface="Arial"/>
              <a:ea typeface="Arial"/>
              <a:cs typeface="Arial"/>
              <a:sym typeface="Arial"/>
            </a:endParaRPr>
          </a:p>
        </p:txBody>
      </p:sp>
      <p:sp>
        <p:nvSpPr>
          <p:cNvPr id="372" name="Google Shape;372;p29"/>
          <p:cNvSpPr/>
          <p:nvPr/>
        </p:nvSpPr>
        <p:spPr>
          <a:xfrm>
            <a:off x="1645621" y="114474"/>
            <a:ext cx="5007610" cy="3324860"/>
          </a:xfrm>
          <a:custGeom>
            <a:rect b="b" l="l" r="r" t="t"/>
            <a:pathLst>
              <a:path extrusionOk="0" h="3324860" w="5007609">
                <a:moveTo>
                  <a:pt x="0" y="0"/>
                </a:moveTo>
                <a:lnTo>
                  <a:pt x="5007589" y="0"/>
                </a:lnTo>
                <a:lnTo>
                  <a:pt x="5007589" y="3324593"/>
                </a:lnTo>
                <a:lnTo>
                  <a:pt x="0" y="332459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3" name="Google Shape;373;p29"/>
          <p:cNvSpPr txBox="1"/>
          <p:nvPr/>
        </p:nvSpPr>
        <p:spPr>
          <a:xfrm>
            <a:off x="1718646" y="181403"/>
            <a:ext cx="4496435" cy="11226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Pelaksanaan</a:t>
            </a:r>
            <a:endParaRPr sz="1200">
              <a:latin typeface="Caladea"/>
              <a:ea typeface="Caladea"/>
              <a:cs typeface="Caladea"/>
              <a:sym typeface="Caladea"/>
            </a:endParaRPr>
          </a:p>
          <a:p>
            <a:pPr indent="-84455" lvl="0" marL="96520" marR="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menjelaskan cara wawancara yang baik dan benar.</a:t>
            </a:r>
            <a:endParaRPr sz="1200">
              <a:latin typeface="Caladea"/>
              <a:ea typeface="Caladea"/>
              <a:cs typeface="Caladea"/>
              <a:sym typeface="Caladea"/>
            </a:endParaRPr>
          </a:p>
          <a:p>
            <a:pPr indent="-76200" lvl="0" marL="12700" marR="16256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menjelaskan akan adanya tantangan selama melakukan sesi  wawancara serta cara menghadapinya.</a:t>
            </a:r>
            <a:endParaRPr sz="1200">
              <a:latin typeface="Caladea"/>
              <a:ea typeface="Caladea"/>
              <a:cs typeface="Caladea"/>
              <a:sym typeface="Caladea"/>
            </a:endParaRPr>
          </a:p>
          <a:p>
            <a:pPr indent="-76200" lvl="0" marL="12700" marR="508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memotivasi peserta didik untuk mencapai target kuantiti yang  diperlukan.</a:t>
            </a:r>
            <a:endParaRPr sz="1200">
              <a:latin typeface="Caladea"/>
              <a:ea typeface="Caladea"/>
              <a:cs typeface="Caladea"/>
              <a:sym typeface="Caladea"/>
            </a:endParaRPr>
          </a:p>
        </p:txBody>
      </p:sp>
      <p:sp>
        <p:nvSpPr>
          <p:cNvPr id="374" name="Google Shape;374;p29"/>
          <p:cNvSpPr txBox="1"/>
          <p:nvPr/>
        </p:nvSpPr>
        <p:spPr>
          <a:xfrm>
            <a:off x="1718646" y="1461561"/>
            <a:ext cx="4745990" cy="1854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Tugas mandiri</a:t>
            </a:r>
            <a:endParaRPr sz="1200">
              <a:latin typeface="Caladea"/>
              <a:ea typeface="Caladea"/>
              <a:cs typeface="Caladea"/>
              <a:sym typeface="Caladea"/>
            </a:endParaRPr>
          </a:p>
          <a:p>
            <a:pPr indent="0" lvl="0" marL="12700" marR="5080" rtl="0" algn="l">
              <a:lnSpc>
                <a:spcPct val="100000"/>
              </a:lnSpc>
              <a:spcBef>
                <a:spcPts val="0"/>
              </a:spcBef>
              <a:spcAft>
                <a:spcPts val="0"/>
              </a:spcAft>
              <a:buNone/>
            </a:pPr>
            <a:r>
              <a:rPr lang="en-US" sz="1200">
                <a:latin typeface="Caladea"/>
                <a:ea typeface="Caladea"/>
                <a:cs typeface="Caladea"/>
                <a:sym typeface="Caladea"/>
              </a:rPr>
              <a:t>Peserta didik diminta bekerja dalam kelompok dalam melakukan  wawancara dan membagikan daftar kuesioner yang telah disiapkan.  Peserta didik diharapkan dapat melakukan wawancara dengan jumlah  yang dirasakan cukup banyak untuk mendapatkan angka signifikan jejak  karbon. Peserta didik kemudian menyusun dan mengkategorikan hasil  wawancara dan kuesioner, serta menuliskan apa tantangan dan masukan  yang ditemui sepanjang proses tugas mandiri. Kemudian peserta didik  menyiapkan kesimpulan untuk disampaikan pada sesi presentasi singkat  pada pertemuan berikutnya.</a:t>
            </a:r>
            <a:endParaRPr sz="1200">
              <a:latin typeface="Caladea"/>
              <a:ea typeface="Caladea"/>
              <a:cs typeface="Caladea"/>
              <a:sym typeface="Caladea"/>
            </a:endParaRPr>
          </a:p>
        </p:txBody>
      </p:sp>
      <p:sp>
        <p:nvSpPr>
          <p:cNvPr id="375" name="Google Shape;375;p29"/>
          <p:cNvSpPr txBox="1"/>
          <p:nvPr>
            <p:ph type="title"/>
          </p:nvPr>
        </p:nvSpPr>
        <p:spPr>
          <a:xfrm>
            <a:off x="73024" y="66928"/>
            <a:ext cx="1277620" cy="5740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solidFill>
                  <a:srgbClr val="000000"/>
                </a:solidFill>
                <a:latin typeface="Caladea"/>
                <a:ea typeface="Caladea"/>
                <a:cs typeface="Caladea"/>
                <a:sym typeface="Caladea"/>
              </a:rPr>
              <a:t>15. Pembagian  kuesioner kepada  warga sekolah</a:t>
            </a:r>
            <a:endParaRPr sz="1200">
              <a:latin typeface="Caladea"/>
              <a:ea typeface="Caladea"/>
              <a:cs typeface="Caladea"/>
              <a:sym typeface="Caladea"/>
            </a:endParaRPr>
          </a:p>
        </p:txBody>
      </p:sp>
      <p:sp>
        <p:nvSpPr>
          <p:cNvPr id="376" name="Google Shape;376;p29"/>
          <p:cNvSpPr txBox="1"/>
          <p:nvPr/>
        </p:nvSpPr>
        <p:spPr>
          <a:xfrm>
            <a:off x="1689096" y="3619492"/>
            <a:ext cx="7200900" cy="1123950"/>
          </a:xfrm>
          <a:prstGeom prst="rect">
            <a:avLst/>
          </a:prstGeom>
          <a:solidFill>
            <a:srgbClr val="CFE1F2"/>
          </a:solidFill>
          <a:ln cap="flat" cmpd="sng" w="9525">
            <a:solidFill>
              <a:srgbClr val="000000"/>
            </a:solidFill>
            <a:prstDash val="solid"/>
            <a:round/>
            <a:headEnd len="sm" w="sm" type="none"/>
            <a:tailEnd len="sm" w="sm" type="none"/>
          </a:ln>
        </p:spPr>
        <p:txBody>
          <a:bodyPr anchorCtr="0" anchor="t" bIns="0" lIns="0" spcFirstLastPara="1" rIns="0" wrap="square" tIns="78725">
            <a:spAutoFit/>
          </a:bodyPr>
          <a:lstStyle/>
          <a:p>
            <a:pPr indent="0" lvl="0" marL="85090" marR="0" rtl="0" algn="l">
              <a:lnSpc>
                <a:spcPct val="100000"/>
              </a:lnSpc>
              <a:spcBef>
                <a:spcPts val="0"/>
              </a:spcBef>
              <a:spcAft>
                <a:spcPts val="0"/>
              </a:spcAft>
              <a:buNone/>
            </a:pPr>
            <a:r>
              <a:rPr lang="en-US" sz="1300">
                <a:latin typeface="Times New Roman"/>
                <a:ea typeface="Times New Roman"/>
                <a:cs typeface="Times New Roman"/>
                <a:sym typeface="Times New Roman"/>
              </a:rPr>
              <a:t>Referensi</a:t>
            </a:r>
            <a:endParaRPr sz="1300">
              <a:latin typeface="Times New Roman"/>
              <a:ea typeface="Times New Roman"/>
              <a:cs typeface="Times New Roman"/>
              <a:sym typeface="Times New Roman"/>
            </a:endParaRPr>
          </a:p>
          <a:p>
            <a:pPr indent="0" lvl="0" marL="85090" marR="139700" rtl="0" algn="l">
              <a:lnSpc>
                <a:spcPct val="100000"/>
              </a:lnSpc>
              <a:spcBef>
                <a:spcPts val="5"/>
              </a:spcBef>
              <a:spcAft>
                <a:spcPts val="0"/>
              </a:spcAft>
              <a:buNone/>
            </a:pPr>
            <a:r>
              <a:rPr lang="en-US" sz="1200" u="sng">
                <a:solidFill>
                  <a:srgbClr val="0B5293"/>
                </a:solidFill>
                <a:latin typeface="Times New Roman"/>
                <a:ea typeface="Times New Roman"/>
                <a:cs typeface="Times New Roman"/>
                <a:sym typeface="Times New Roman"/>
                <a:hlinkClick r:id="rId3">
                  <a:extLst>
                    <a:ext uri="{A12FA001-AC4F-418D-AE19-62706E023703}">
                      <ahyp:hlinkClr val="tx"/>
                    </a:ext>
                  </a:extLst>
                </a:hlinkClick>
              </a:rPr>
              <a:t>http://www.co2shoe.eu/en/downloads/poster-questionnaires/65-questionnaire-carbon-footprint/ﬁle </a:t>
            </a:r>
            <a:r>
              <a:rPr lang="en-US" sz="1200">
                <a:solidFill>
                  <a:srgbClr val="0B5293"/>
                </a:solidFill>
                <a:latin typeface="Times New Roman"/>
                <a:ea typeface="Times New Roman"/>
                <a:cs typeface="Times New Roman"/>
                <a:sym typeface="Times New Roman"/>
              </a:rPr>
              <a:t> </a:t>
            </a:r>
            <a:r>
              <a:rPr lang="en-US" sz="1200" u="sng">
                <a:solidFill>
                  <a:srgbClr val="0B5293"/>
                </a:solidFill>
                <a:latin typeface="Times New Roman"/>
                <a:ea typeface="Times New Roman"/>
                <a:cs typeface="Times New Roman"/>
                <a:sym typeface="Times New Roman"/>
                <a:hlinkClick r:id="rId4">
                  <a:extLst>
                    <a:ext uri="{A12FA001-AC4F-418D-AE19-62706E023703}">
                      <ahyp:hlinkClr val="tx"/>
                    </a:ext>
                  </a:extLst>
                </a:hlinkClick>
              </a:rPr>
              <a:t>https://www.chicagobotanic.org/downloads/nasa/Unit_4_Grades_10-12_Activity_4.2_CalculatingYourCarbonF </a:t>
            </a:r>
            <a:r>
              <a:rPr lang="en-US" sz="1200">
                <a:solidFill>
                  <a:srgbClr val="0B5293"/>
                </a:solidFill>
                <a:latin typeface="Times New Roman"/>
                <a:ea typeface="Times New Roman"/>
                <a:cs typeface="Times New Roman"/>
                <a:sym typeface="Times New Roman"/>
              </a:rPr>
              <a:t> </a:t>
            </a:r>
            <a:r>
              <a:rPr lang="en-US" sz="1200" u="sng">
                <a:solidFill>
                  <a:srgbClr val="0B5293"/>
                </a:solidFill>
                <a:latin typeface="Times New Roman"/>
                <a:ea typeface="Times New Roman"/>
                <a:cs typeface="Times New Roman"/>
                <a:sym typeface="Times New Roman"/>
                <a:hlinkClick r:id="rId5">
                  <a:extLst>
                    <a:ext uri="{A12FA001-AC4F-418D-AE19-62706E023703}">
                      <ahyp:hlinkClr val="tx"/>
                    </a:ext>
                  </a:extLst>
                </a:hlinkClick>
              </a:rPr>
              <a:t>ootprint.pdf</a:t>
            </a:r>
            <a:endParaRPr sz="1200">
              <a:latin typeface="Times New Roman"/>
              <a:ea typeface="Times New Roman"/>
              <a:cs typeface="Times New Roman"/>
              <a:sym typeface="Times New Roman"/>
            </a:endParaRPr>
          </a:p>
          <a:p>
            <a:pPr indent="0" lvl="0" marL="85090" marR="0" rtl="0" algn="l">
              <a:lnSpc>
                <a:spcPct val="100000"/>
              </a:lnSpc>
              <a:spcBef>
                <a:spcPts val="0"/>
              </a:spcBef>
              <a:spcAft>
                <a:spcPts val="0"/>
              </a:spcAft>
              <a:buNone/>
            </a:pPr>
            <a:r>
              <a:rPr lang="en-US" sz="1200" u="sng">
                <a:solidFill>
                  <a:srgbClr val="0B5293"/>
                </a:solidFill>
                <a:latin typeface="Times New Roman"/>
                <a:ea typeface="Times New Roman"/>
                <a:cs typeface="Times New Roman"/>
                <a:sym typeface="Times New Roman"/>
                <a:hlinkClick r:id="rId6">
                  <a:extLst>
                    <a:ext uri="{A12FA001-AC4F-418D-AE19-62706E023703}">
                      <ahyp:hlinkClr val="tx"/>
                    </a:ext>
                  </a:extLst>
                </a:hlinkClick>
              </a:rPr>
              <a:t>https://www.lanzatech.com/wp-content/uploads/2015/07/Lesson-Plan-Aged-7-12.pdf</a:t>
            </a:r>
            <a:endParaRPr sz="1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sp>
        <p:nvSpPr>
          <p:cNvPr id="74" name="Google Shape;74;p3"/>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8E9D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5" name="Google Shape;75;p3"/>
          <p:cNvSpPr txBox="1"/>
          <p:nvPr>
            <p:ph type="title"/>
          </p:nvPr>
        </p:nvSpPr>
        <p:spPr>
          <a:xfrm>
            <a:off x="1568204" y="68880"/>
            <a:ext cx="592772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38751C"/>
                </a:solidFill>
                <a:latin typeface="Caladea"/>
                <a:ea typeface="Caladea"/>
                <a:cs typeface="Caladea"/>
                <a:sym typeface="Caladea"/>
              </a:rPr>
              <a:t>Tahapan dalam projek ‘ Jejak Karbon, Jejak Kita di Bumi’</a:t>
            </a:r>
            <a:endParaRPr sz="1800">
              <a:latin typeface="Caladea"/>
              <a:ea typeface="Caladea"/>
              <a:cs typeface="Caladea"/>
              <a:sym typeface="Caladea"/>
            </a:endParaRPr>
          </a:p>
        </p:txBody>
      </p:sp>
      <p:graphicFrame>
        <p:nvGraphicFramePr>
          <p:cNvPr id="76" name="Google Shape;76;p3"/>
          <p:cNvGraphicFramePr/>
          <p:nvPr/>
        </p:nvGraphicFramePr>
        <p:xfrm>
          <a:off x="146049" y="473074"/>
          <a:ext cx="3000000" cy="3000000"/>
        </p:xfrm>
        <a:graphic>
          <a:graphicData uri="http://schemas.openxmlformats.org/drawingml/2006/table">
            <a:tbl>
              <a:tblPr bandRow="1" firstRow="1">
                <a:noFill/>
                <a:tableStyleId>{9C028CCA-BE52-4362-A780-9FF6EA753609}</a:tableStyleId>
              </a:tblPr>
              <a:tblGrid>
                <a:gridCol w="2486650"/>
                <a:gridCol w="2230750"/>
                <a:gridCol w="2172975"/>
                <a:gridCol w="1992625"/>
              </a:tblGrid>
              <a:tr h="199225">
                <a:tc gridSpan="4">
                  <a:txBody>
                    <a:bodyPr/>
                    <a:lstStyle/>
                    <a:p>
                      <a:pPr indent="0" lvl="0" marL="66040" marR="0" rtl="0" algn="l">
                        <a:lnSpc>
                          <a:spcPct val="100000"/>
                        </a:lnSpc>
                        <a:spcBef>
                          <a:spcPts val="0"/>
                        </a:spcBef>
                        <a:spcAft>
                          <a:spcPts val="0"/>
                        </a:spcAft>
                        <a:buNone/>
                      </a:pPr>
                      <a:r>
                        <a:rPr b="1" lang="en-US" sz="1100" u="none" cap="none" strike="noStrike">
                          <a:solidFill>
                            <a:srgbClr val="FFFFFF"/>
                          </a:solidFill>
                          <a:latin typeface="Arial"/>
                          <a:ea typeface="Arial"/>
                          <a:cs typeface="Arial"/>
                          <a:sym typeface="Arial"/>
                        </a:rPr>
                        <a:t>Tahap Pengenalan</a:t>
                      </a:r>
                      <a:endParaRPr sz="1100" u="none" cap="none" strike="noStrike">
                        <a:latin typeface="Arial"/>
                        <a:ea typeface="Arial"/>
                        <a:cs typeface="Arial"/>
                        <a:sym typeface="Arial"/>
                      </a:endParaRPr>
                    </a:p>
                  </a:txBody>
                  <a:tcPr marT="625" marB="0" marR="0" marL="0">
                    <a:lnB cap="flat" cmpd="sng" w="12700">
                      <a:solidFill>
                        <a:srgbClr val="FFFFFF"/>
                      </a:solidFill>
                      <a:prstDash val="solid"/>
                      <a:round/>
                      <a:headEnd len="sm" w="sm" type="none"/>
                      <a:tailEnd len="sm" w="sm" type="none"/>
                    </a:lnB>
                    <a:solidFill>
                      <a:srgbClr val="4F80BC"/>
                    </a:solidFill>
                  </a:tcPr>
                </a:tc>
                <a:tc hMerge="1"/>
                <a:tc hMerge="1"/>
                <a:tc hMerge="1"/>
              </a:tr>
              <a:tr h="385700">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1. Pengenalan terhadap Perubahan</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iklim: realitas dan miskonsepsinya</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2. Pengenalan terhadap gas efek</a:t>
                      </a:r>
                      <a:endParaRPr sz="1100" u="none" cap="none" strike="noStrike">
                        <a:latin typeface="Arial"/>
                        <a:ea typeface="Arial"/>
                        <a:cs typeface="Arial"/>
                        <a:sym typeface="Arial"/>
                      </a:endParaRPr>
                    </a:p>
                    <a:p>
                      <a:pPr indent="0" lvl="0" marL="66675" marR="0" rtl="0" algn="l">
                        <a:lnSpc>
                          <a:spcPct val="100000"/>
                        </a:lnSpc>
                        <a:spcBef>
                          <a:spcPts val="30"/>
                        </a:spcBef>
                        <a:spcAft>
                          <a:spcPts val="0"/>
                        </a:spcAft>
                        <a:buNone/>
                      </a:pPr>
                      <a:r>
                        <a:rPr lang="en-US" sz="1100" u="none" cap="none" strike="noStrike">
                          <a:latin typeface="Arial"/>
                          <a:ea typeface="Arial"/>
                          <a:cs typeface="Arial"/>
                          <a:sym typeface="Arial"/>
                        </a:rPr>
                        <a:t>rumah kaca: baik atau buruk?</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3. Pengenalan terhadap jejak</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karbon (carbon footprint)</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4. Sumber-sumber kontributor</a:t>
                      </a:r>
                      <a:endParaRPr sz="1100" u="none" cap="none" strike="noStrike">
                        <a:latin typeface="Arial"/>
                        <a:ea typeface="Arial"/>
                        <a:cs typeface="Arial"/>
                        <a:sym typeface="Arial"/>
                      </a:endParaRPr>
                    </a:p>
                    <a:p>
                      <a:pPr indent="0" lvl="0" marL="66675" marR="0" rtl="0" algn="l">
                        <a:lnSpc>
                          <a:spcPct val="100000"/>
                        </a:lnSpc>
                        <a:spcBef>
                          <a:spcPts val="30"/>
                        </a:spcBef>
                        <a:spcAft>
                          <a:spcPts val="0"/>
                        </a:spcAft>
                        <a:buNone/>
                      </a:pPr>
                      <a:r>
                        <a:rPr lang="en-US" sz="1100" u="none" cap="none" strike="noStrike">
                          <a:latin typeface="Arial"/>
                          <a:ea typeface="Arial"/>
                          <a:cs typeface="Arial"/>
                          <a:sym typeface="Arial"/>
                        </a:rPr>
                        <a:t>jejak karbon</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r>
              <a:tr h="348300">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5. Sebab akibat yang dihasilkan jejak</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karbon</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r>
              <a:tr h="192875">
                <a:tc gridSpan="4">
                  <a:txBody>
                    <a:bodyPr/>
                    <a:lstStyle/>
                    <a:p>
                      <a:pPr indent="0" lvl="0" marL="66040" marR="0" rtl="0" algn="l">
                        <a:lnSpc>
                          <a:spcPct val="115909"/>
                        </a:lnSpc>
                        <a:spcBef>
                          <a:spcPts val="0"/>
                        </a:spcBef>
                        <a:spcAft>
                          <a:spcPts val="0"/>
                        </a:spcAft>
                        <a:buNone/>
                      </a:pPr>
                      <a:r>
                        <a:rPr b="1" lang="en-US" sz="1100" u="none" cap="none" strike="noStrike">
                          <a:solidFill>
                            <a:srgbClr val="FFFFFF"/>
                          </a:solidFill>
                          <a:latin typeface="Arial"/>
                          <a:ea typeface="Arial"/>
                          <a:cs typeface="Arial"/>
                          <a:sym typeface="Arial"/>
                        </a:rPr>
                        <a:t>Tahap Kontekstualisasi</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F80BC"/>
                    </a:solidFill>
                  </a:tcPr>
                </a:tc>
                <a:tc hMerge="1"/>
                <a:tc hMerge="1"/>
                <a:tc hMerge="1"/>
              </a:tr>
              <a:tr h="734975">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6. Melihat perubahan iklim di</a:t>
                      </a:r>
                      <a:endParaRPr sz="1100" u="none" cap="none" strike="noStrike">
                        <a:latin typeface="Arial"/>
                        <a:ea typeface="Arial"/>
                        <a:cs typeface="Arial"/>
                        <a:sym typeface="Arial"/>
                      </a:endParaRPr>
                    </a:p>
                    <a:p>
                      <a:pPr indent="0" lvl="0" marL="66040" marR="153670" rtl="0" algn="l">
                        <a:lnSpc>
                          <a:spcPct val="102299"/>
                        </a:lnSpc>
                        <a:spcBef>
                          <a:spcPts val="0"/>
                        </a:spcBef>
                        <a:spcAft>
                          <a:spcPts val="0"/>
                        </a:spcAft>
                        <a:buNone/>
                      </a:pPr>
                      <a:r>
                        <a:rPr lang="en-US" sz="1100" u="none" cap="none" strike="noStrike">
                          <a:latin typeface="Arial"/>
                          <a:ea typeface="Arial"/>
                          <a:cs typeface="Arial"/>
                          <a:sym typeface="Arial"/>
                        </a:rPr>
                        <a:t>lingkungan sekitar dari video disertai  diskusi</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7. Melihat Indonesia sebagai</a:t>
                      </a:r>
                      <a:endParaRPr sz="1100" u="none" cap="none" strike="noStrike">
                        <a:latin typeface="Arial"/>
                        <a:ea typeface="Arial"/>
                        <a:cs typeface="Arial"/>
                        <a:sym typeface="Arial"/>
                      </a:endParaRPr>
                    </a:p>
                    <a:p>
                      <a:pPr indent="0" lvl="0" marL="66675" marR="60325" rtl="0" algn="l">
                        <a:lnSpc>
                          <a:spcPct val="102299"/>
                        </a:lnSpc>
                        <a:spcBef>
                          <a:spcPts val="0"/>
                        </a:spcBef>
                        <a:spcAft>
                          <a:spcPts val="0"/>
                        </a:spcAft>
                        <a:buNone/>
                      </a:pPr>
                      <a:r>
                        <a:rPr lang="en-US" sz="1100" u="none" cap="none" strike="noStrike">
                          <a:latin typeface="Arial"/>
                          <a:ea typeface="Arial"/>
                          <a:cs typeface="Arial"/>
                          <a:sym typeface="Arial"/>
                        </a:rPr>
                        <a:t>contributor jejak karbon dari video  disertai diskusi dan penulisan  intisari video</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8. Penjelasan variasi jenis</a:t>
                      </a:r>
                      <a:endParaRPr sz="1100" u="none" cap="none" strike="noStrike">
                        <a:latin typeface="Arial"/>
                        <a:ea typeface="Arial"/>
                        <a:cs typeface="Arial"/>
                        <a:sym typeface="Arial"/>
                      </a:endParaRPr>
                    </a:p>
                    <a:p>
                      <a:pPr indent="0" lvl="0" marL="66040" marR="337185" rtl="0" algn="l">
                        <a:lnSpc>
                          <a:spcPct val="102299"/>
                        </a:lnSpc>
                        <a:spcBef>
                          <a:spcPts val="0"/>
                        </a:spcBef>
                        <a:spcAft>
                          <a:spcPts val="0"/>
                        </a:spcAft>
                        <a:buNone/>
                      </a:pPr>
                      <a:r>
                        <a:rPr lang="en-US" sz="1100" u="none" cap="none" strike="noStrike">
                          <a:latin typeface="Arial"/>
                          <a:ea typeface="Arial"/>
                          <a:cs typeface="Arial"/>
                          <a:sym typeface="Arial"/>
                        </a:rPr>
                        <a:t>sumber penyumbang jumlah  jejak karbon negatif beserta  alternatifnya</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9. Menghitung jumlah jejak</a:t>
                      </a:r>
                      <a:endParaRPr sz="1100" u="none" cap="none" strike="noStrike">
                        <a:latin typeface="Arial"/>
                        <a:ea typeface="Arial"/>
                        <a:cs typeface="Arial"/>
                        <a:sym typeface="Arial"/>
                      </a:endParaRPr>
                    </a:p>
                    <a:p>
                      <a:pPr indent="0" lvl="0" marL="66675" marR="0" rtl="0" algn="l">
                        <a:lnSpc>
                          <a:spcPct val="100000"/>
                        </a:lnSpc>
                        <a:spcBef>
                          <a:spcPts val="30"/>
                        </a:spcBef>
                        <a:spcAft>
                          <a:spcPts val="0"/>
                        </a:spcAft>
                        <a:buNone/>
                      </a:pPr>
                      <a:r>
                        <a:rPr lang="en-US" sz="1100" u="none" cap="none" strike="noStrike">
                          <a:latin typeface="Arial"/>
                          <a:ea typeface="Arial"/>
                          <a:cs typeface="Arial"/>
                          <a:sym typeface="Arial"/>
                        </a:rPr>
                        <a:t>karbon pribadi</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r>
              <a:tr h="434250">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10. Mengelompokan dan riset</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mengenai jejak karbon diri sendiri</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11. Mengumpulkan hasil hitungan</a:t>
                      </a:r>
                      <a:endParaRPr sz="1100" u="none" cap="none" strike="noStrike">
                        <a:latin typeface="Arial"/>
                        <a:ea typeface="Arial"/>
                        <a:cs typeface="Arial"/>
                        <a:sym typeface="Arial"/>
                      </a:endParaRPr>
                    </a:p>
                    <a:p>
                      <a:pPr indent="0" lvl="0" marL="66675" marR="0" rtl="0" algn="l">
                        <a:lnSpc>
                          <a:spcPct val="100000"/>
                        </a:lnSpc>
                        <a:spcBef>
                          <a:spcPts val="30"/>
                        </a:spcBef>
                        <a:spcAft>
                          <a:spcPts val="0"/>
                        </a:spcAft>
                        <a:buNone/>
                      </a:pPr>
                      <a:r>
                        <a:rPr lang="en-US" sz="1100" u="none" cap="none" strike="noStrike">
                          <a:latin typeface="Arial"/>
                          <a:ea typeface="Arial"/>
                          <a:cs typeface="Arial"/>
                          <a:sym typeface="Arial"/>
                        </a:rPr>
                        <a:t>jejak karbon 1 kelas</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r>
              <a:tr h="192875">
                <a:tc gridSpan="4">
                  <a:txBody>
                    <a:bodyPr/>
                    <a:lstStyle/>
                    <a:p>
                      <a:pPr indent="0" lvl="0" marL="66040" marR="0" rtl="0" algn="l">
                        <a:lnSpc>
                          <a:spcPct val="115909"/>
                        </a:lnSpc>
                        <a:spcBef>
                          <a:spcPts val="0"/>
                        </a:spcBef>
                        <a:spcAft>
                          <a:spcPts val="0"/>
                        </a:spcAft>
                        <a:buNone/>
                      </a:pPr>
                      <a:r>
                        <a:rPr b="1" lang="en-US" sz="1100" u="none" cap="none" strike="noStrike">
                          <a:solidFill>
                            <a:srgbClr val="FFFFFF"/>
                          </a:solidFill>
                          <a:latin typeface="Arial"/>
                          <a:ea typeface="Arial"/>
                          <a:cs typeface="Arial"/>
                          <a:sym typeface="Arial"/>
                        </a:rPr>
                        <a:t>Tahap Aksi</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F80BC"/>
                    </a:solidFill>
                  </a:tcPr>
                </a:tc>
                <a:tc hMerge="1"/>
                <a:tc hMerge="1"/>
                <a:tc hMerge="1"/>
              </a:tr>
              <a:tr h="381700">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12. Membuat hasil riset dalam bentuk</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poster (Asesmen formatif)</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13. Penilaian poster jejak karbon</a:t>
                      </a:r>
                      <a:endParaRPr sz="1100" u="none" cap="none" strike="noStrike">
                        <a:latin typeface="Arial"/>
                        <a:ea typeface="Arial"/>
                        <a:cs typeface="Arial"/>
                        <a:sym typeface="Arial"/>
                      </a:endParaRPr>
                    </a:p>
                    <a:p>
                      <a:pPr indent="0" lvl="0" marL="66675" marR="0" rtl="0" algn="l">
                        <a:lnSpc>
                          <a:spcPct val="100000"/>
                        </a:lnSpc>
                        <a:spcBef>
                          <a:spcPts val="30"/>
                        </a:spcBef>
                        <a:spcAft>
                          <a:spcPts val="0"/>
                        </a:spcAft>
                        <a:buNone/>
                      </a:pPr>
                      <a:r>
                        <a:rPr lang="en-US" sz="1100" u="none" cap="none" strike="noStrike">
                          <a:latin typeface="Arial"/>
                          <a:ea typeface="Arial"/>
                          <a:cs typeface="Arial"/>
                          <a:sym typeface="Arial"/>
                        </a:rPr>
                        <a:t>(Asesmen formatif)</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14. Membuat kuesioner tentang</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jejak karbon</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15. Pembagian kuesioner</a:t>
                      </a:r>
                      <a:endParaRPr sz="1100" u="none" cap="none" strike="noStrike">
                        <a:latin typeface="Arial"/>
                        <a:ea typeface="Arial"/>
                        <a:cs typeface="Arial"/>
                        <a:sym typeface="Arial"/>
                      </a:endParaRPr>
                    </a:p>
                    <a:p>
                      <a:pPr indent="0" lvl="0" marL="66675" marR="0" rtl="0" algn="l">
                        <a:lnSpc>
                          <a:spcPct val="100000"/>
                        </a:lnSpc>
                        <a:spcBef>
                          <a:spcPts val="30"/>
                        </a:spcBef>
                        <a:spcAft>
                          <a:spcPts val="0"/>
                        </a:spcAft>
                        <a:buNone/>
                      </a:pPr>
                      <a:r>
                        <a:rPr lang="en-US" sz="1100" u="none" cap="none" strike="noStrike">
                          <a:latin typeface="Arial"/>
                          <a:ea typeface="Arial"/>
                          <a:cs typeface="Arial"/>
                          <a:sym typeface="Arial"/>
                        </a:rPr>
                        <a:t>kepada warga sekolah</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8E9D3"/>
                    </a:solidFill>
                  </a:tcPr>
                </a:tc>
              </a:tr>
              <a:tr h="685800">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16. Pengumpulan hasil wawancara:</a:t>
                      </a:r>
                      <a:endParaRPr sz="1100" u="none" cap="none" strike="noStrike">
                        <a:latin typeface="Arial"/>
                        <a:ea typeface="Arial"/>
                        <a:cs typeface="Arial"/>
                        <a:sym typeface="Arial"/>
                      </a:endParaRPr>
                    </a:p>
                    <a:p>
                      <a:pPr indent="0" lvl="0" marL="66040" marR="76200" rtl="0" algn="l">
                        <a:lnSpc>
                          <a:spcPct val="102299"/>
                        </a:lnSpc>
                        <a:spcBef>
                          <a:spcPts val="0"/>
                        </a:spcBef>
                        <a:spcAft>
                          <a:spcPts val="0"/>
                        </a:spcAft>
                        <a:buNone/>
                      </a:pPr>
                      <a:r>
                        <a:rPr lang="en-US" sz="1100" u="none" cap="none" strike="noStrike">
                          <a:latin typeface="Arial"/>
                          <a:ea typeface="Arial"/>
                          <a:cs typeface="Arial"/>
                          <a:sym typeface="Arial"/>
                        </a:rPr>
                        <a:t>kontributor umum dan paling banyak.  Presentasi setiap siswa dalam  kelompok</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17. Riset mengenai solusi</a:t>
                      </a:r>
                      <a:endParaRPr sz="1100" u="none" cap="none" strike="noStrike">
                        <a:latin typeface="Arial"/>
                        <a:ea typeface="Arial"/>
                        <a:cs typeface="Arial"/>
                        <a:sym typeface="Arial"/>
                      </a:endParaRPr>
                    </a:p>
                    <a:p>
                      <a:pPr indent="0" lvl="0" marL="66675" marR="76200" rtl="0" algn="l">
                        <a:lnSpc>
                          <a:spcPct val="102299"/>
                        </a:lnSpc>
                        <a:spcBef>
                          <a:spcPts val="0"/>
                        </a:spcBef>
                        <a:spcAft>
                          <a:spcPts val="0"/>
                        </a:spcAft>
                        <a:buNone/>
                      </a:pPr>
                      <a:r>
                        <a:rPr lang="en-US" sz="1100" u="none" cap="none" strike="noStrike">
                          <a:latin typeface="Arial"/>
                          <a:ea typeface="Arial"/>
                          <a:cs typeface="Arial"/>
                          <a:sym typeface="Arial"/>
                        </a:rPr>
                        <a:t>pengurangan jumlah karbon yang  telah dijalankan kelompok atau  institusi tertentu</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r>
              <a:tr h="192875">
                <a:tc gridSpan="4">
                  <a:txBody>
                    <a:bodyPr/>
                    <a:lstStyle/>
                    <a:p>
                      <a:pPr indent="0" lvl="0" marL="66040" marR="0" rtl="0" algn="l">
                        <a:lnSpc>
                          <a:spcPct val="115909"/>
                        </a:lnSpc>
                        <a:spcBef>
                          <a:spcPts val="0"/>
                        </a:spcBef>
                        <a:spcAft>
                          <a:spcPts val="0"/>
                        </a:spcAft>
                        <a:buNone/>
                      </a:pPr>
                      <a:r>
                        <a:rPr b="1" lang="en-US" sz="1100" u="none" cap="none" strike="noStrike">
                          <a:solidFill>
                            <a:srgbClr val="FFFFFF"/>
                          </a:solidFill>
                          <a:latin typeface="Arial"/>
                          <a:ea typeface="Arial"/>
                          <a:cs typeface="Arial"/>
                          <a:sym typeface="Arial"/>
                        </a:rPr>
                        <a:t>Tahap Refleksi dan Tindak lanjut</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F80BC"/>
                    </a:solidFill>
                  </a:tcPr>
                </a:tc>
                <a:tc hMerge="1"/>
                <a:tc hMerge="1"/>
                <a:tc hMerge="1"/>
              </a:tr>
              <a:tr h="866225">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18. Solusi cara mengurangi carbon</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footprint</a:t>
                      </a:r>
                      <a:endParaRPr sz="1100" u="none" cap="none" strike="noStrike">
                        <a:latin typeface="Arial"/>
                        <a:ea typeface="Arial"/>
                        <a:cs typeface="Arial"/>
                        <a:sym typeface="Arial"/>
                      </a:endParaRPr>
                    </a:p>
                  </a:txBody>
                  <a:tcPr marT="0" marB="0" marR="0" marL="0">
                    <a:lnL cap="flat" cmpd="sng" w="127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66675" marR="0" rtl="0" algn="l">
                        <a:lnSpc>
                          <a:spcPct val="115909"/>
                        </a:lnSpc>
                        <a:spcBef>
                          <a:spcPts val="0"/>
                        </a:spcBef>
                        <a:spcAft>
                          <a:spcPts val="0"/>
                        </a:spcAft>
                        <a:buNone/>
                      </a:pPr>
                      <a:r>
                        <a:rPr lang="en-US" sz="1100" u="none" cap="none" strike="noStrike">
                          <a:latin typeface="Arial"/>
                          <a:ea typeface="Arial"/>
                          <a:cs typeface="Arial"/>
                          <a:sym typeface="Arial"/>
                        </a:rPr>
                        <a:t>19. Asesmen sumatif:</a:t>
                      </a:r>
                      <a:endParaRPr sz="1100" u="none" cap="none" strike="noStrike">
                        <a:latin typeface="Arial"/>
                        <a:ea typeface="Arial"/>
                        <a:cs typeface="Arial"/>
                        <a:sym typeface="Arial"/>
                      </a:endParaRPr>
                    </a:p>
                    <a:p>
                      <a:pPr indent="0" lvl="0" marL="66675" marR="264160" rtl="0" algn="l">
                        <a:lnSpc>
                          <a:spcPct val="102299"/>
                        </a:lnSpc>
                        <a:spcBef>
                          <a:spcPts val="0"/>
                        </a:spcBef>
                        <a:spcAft>
                          <a:spcPts val="0"/>
                        </a:spcAft>
                        <a:buNone/>
                      </a:pPr>
                      <a:r>
                        <a:rPr lang="en-US" sz="1100" u="none" cap="none" strike="noStrike">
                          <a:latin typeface="Arial"/>
                          <a:ea typeface="Arial"/>
                          <a:cs typeface="Arial"/>
                          <a:sym typeface="Arial"/>
                        </a:rPr>
                        <a:t>Kampanye mengurangi jumlah  jejak karbon</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66040" marR="0" rtl="0" algn="l">
                        <a:lnSpc>
                          <a:spcPct val="115909"/>
                        </a:lnSpc>
                        <a:spcBef>
                          <a:spcPts val="0"/>
                        </a:spcBef>
                        <a:spcAft>
                          <a:spcPts val="0"/>
                        </a:spcAft>
                        <a:buNone/>
                      </a:pPr>
                      <a:r>
                        <a:rPr lang="en-US" sz="1100" u="none" cap="none" strike="noStrike">
                          <a:latin typeface="Arial"/>
                          <a:ea typeface="Arial"/>
                          <a:cs typeface="Arial"/>
                          <a:sym typeface="Arial"/>
                        </a:rPr>
                        <a:t>20. Evaluasi akhir peserta didik</a:t>
                      </a:r>
                      <a:endParaRPr sz="1100" u="none" cap="none" strike="noStrike">
                        <a:latin typeface="Arial"/>
                        <a:ea typeface="Arial"/>
                        <a:cs typeface="Arial"/>
                        <a:sym typeface="Arial"/>
                      </a:endParaRPr>
                    </a:p>
                    <a:p>
                      <a:pPr indent="0" lvl="0" marL="66040" marR="0" rtl="0" algn="l">
                        <a:lnSpc>
                          <a:spcPct val="100000"/>
                        </a:lnSpc>
                        <a:spcBef>
                          <a:spcPts val="30"/>
                        </a:spcBef>
                        <a:spcAft>
                          <a:spcPts val="0"/>
                        </a:spcAft>
                        <a:buNone/>
                      </a:pPr>
                      <a:r>
                        <a:rPr lang="en-US" sz="1100" u="none" cap="none" strike="noStrike">
                          <a:latin typeface="Arial"/>
                          <a:ea typeface="Arial"/>
                          <a:cs typeface="Arial"/>
                          <a:sym typeface="Arial"/>
                        </a:rPr>
                        <a:t>dan kerja kelompok</a:t>
                      </a:r>
                      <a:endParaRPr sz="1100" u="none" cap="none" strike="noStrike">
                        <a:latin typeface="Arial"/>
                        <a:ea typeface="Arial"/>
                        <a:cs typeface="Arial"/>
                        <a:sym typeface="Arial"/>
                      </a:endParaRPr>
                    </a:p>
                  </a:txBody>
                  <a:tcPr marT="0" marB="0" marR="0" marL="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8E9D3"/>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0"/>
          <p:cNvSpPr txBox="1"/>
          <p:nvPr/>
        </p:nvSpPr>
        <p:spPr>
          <a:xfrm>
            <a:off x="521678" y="3334810"/>
            <a:ext cx="1066165" cy="939165"/>
          </a:xfrm>
          <a:prstGeom prst="rect">
            <a:avLst/>
          </a:prstGeom>
          <a:noFill/>
          <a:ln>
            <a:noFill/>
          </a:ln>
        </p:spPr>
        <p:txBody>
          <a:bodyPr anchorCtr="0" anchor="t" bIns="0" lIns="0" spcFirstLastPara="1" rIns="0" wrap="square" tIns="20950">
            <a:spAutoFit/>
          </a:bodyPr>
          <a:lstStyle/>
          <a:p>
            <a:pPr indent="292735" lvl="0" marL="12700" marR="5080" rtl="0" algn="r">
              <a:lnSpc>
                <a:spcPct val="110000"/>
              </a:lnSpc>
              <a:spcBef>
                <a:spcPts val="0"/>
              </a:spcBef>
              <a:spcAft>
                <a:spcPts val="0"/>
              </a:spcAft>
              <a:buNone/>
            </a:pPr>
            <a:r>
              <a:rPr lang="en-US" sz="1100">
                <a:latin typeface="Arial"/>
                <a:ea typeface="Arial"/>
                <a:cs typeface="Arial"/>
                <a:sym typeface="Arial"/>
              </a:rPr>
              <a:t>Waktu: 2 JP  Bahan: alat tulis  Peran Guru:  pendamping dan</a:t>
            </a:r>
            <a:endParaRPr sz="1100">
              <a:latin typeface="Arial"/>
              <a:ea typeface="Arial"/>
              <a:cs typeface="Arial"/>
              <a:sym typeface="Arial"/>
            </a:endParaRPr>
          </a:p>
          <a:p>
            <a:pPr indent="0" lvl="0" marL="0" marR="5715" rtl="0" algn="r">
              <a:lnSpc>
                <a:spcPct val="100000"/>
              </a:lnSpc>
              <a:spcBef>
                <a:spcPts val="0"/>
              </a:spcBef>
              <a:spcAft>
                <a:spcPts val="0"/>
              </a:spcAft>
              <a:buNone/>
            </a:pPr>
            <a:r>
              <a:rPr lang="en-US" sz="1100">
                <a:latin typeface="Arial"/>
                <a:ea typeface="Arial"/>
                <a:cs typeface="Arial"/>
                <a:sym typeface="Arial"/>
              </a:rPr>
              <a:t>fasilitator</a:t>
            </a:r>
            <a:endParaRPr sz="1100">
              <a:latin typeface="Arial"/>
              <a:ea typeface="Arial"/>
              <a:cs typeface="Arial"/>
              <a:sym typeface="Arial"/>
            </a:endParaRPr>
          </a:p>
        </p:txBody>
      </p:sp>
      <p:sp>
        <p:nvSpPr>
          <p:cNvPr id="382" name="Google Shape;382;p30"/>
          <p:cNvSpPr txBox="1"/>
          <p:nvPr/>
        </p:nvSpPr>
        <p:spPr>
          <a:xfrm>
            <a:off x="1645621" y="114474"/>
            <a:ext cx="5007610" cy="2032000"/>
          </a:xfrm>
          <a:prstGeom prst="rect">
            <a:avLst/>
          </a:prstGeom>
          <a:solidFill>
            <a:srgbClr val="D8E9D3"/>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0" rtl="0" algn="l">
              <a:lnSpc>
                <a:spcPct val="100000"/>
              </a:lnSpc>
              <a:spcBef>
                <a:spcPts val="0"/>
              </a:spcBef>
              <a:spcAft>
                <a:spcPts val="0"/>
              </a:spcAft>
              <a:buNone/>
            </a:pPr>
            <a:r>
              <a:rPr b="1" lang="en-US" sz="1200">
                <a:latin typeface="Caladea"/>
                <a:ea typeface="Caladea"/>
                <a:cs typeface="Caladea"/>
                <a:sym typeface="Caladea"/>
              </a:rPr>
              <a:t>Pelaksanaan</a:t>
            </a:r>
            <a:endParaRPr sz="1200">
              <a:latin typeface="Caladea"/>
              <a:ea typeface="Caladea"/>
              <a:cs typeface="Caladea"/>
              <a:sym typeface="Caladea"/>
            </a:endParaRPr>
          </a:p>
          <a:p>
            <a:pPr indent="-76200" lvl="0" marL="85090" marR="9525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memulai aktivitas dengan sesi berbagi apa tantangan yang dihadapi  selama sesi wawancara dan pembagian kuesioner.</a:t>
            </a:r>
            <a:endParaRPr sz="1200">
              <a:latin typeface="Caladea"/>
              <a:ea typeface="Caladea"/>
              <a:cs typeface="Caladea"/>
              <a:sym typeface="Caladea"/>
            </a:endParaRPr>
          </a:p>
          <a:p>
            <a:pPr indent="-76200" lvl="0" marL="85090" marR="438784" rtl="0" algn="l">
              <a:lnSpc>
                <a:spcPct val="100000"/>
              </a:lnSpc>
              <a:spcBef>
                <a:spcPts val="0"/>
              </a:spcBef>
              <a:spcAft>
                <a:spcPts val="0"/>
              </a:spcAft>
              <a:buSzPts val="1200"/>
              <a:buFont typeface="Caladea"/>
              <a:buChar char="-"/>
            </a:pPr>
            <a:r>
              <a:rPr lang="en-US" sz="1200">
                <a:latin typeface="Caladea"/>
                <a:ea typeface="Caladea"/>
                <a:cs typeface="Caladea"/>
                <a:sym typeface="Caladea"/>
              </a:rPr>
              <a:t>Setiap kelompok peserta didik mempresentasikan hasil wawancara  dengan menjelaskan kontributor umum yang dihasilkan dari setiap  wawancara.</a:t>
            </a:r>
            <a:endParaRPr sz="1200">
              <a:latin typeface="Caladea"/>
              <a:ea typeface="Caladea"/>
              <a:cs typeface="Caladea"/>
              <a:sym typeface="Caladea"/>
            </a:endParaRPr>
          </a:p>
          <a:p>
            <a:pPr indent="-76200" lvl="0" marL="85090" marR="173990" rtl="0" algn="l">
              <a:lnSpc>
                <a:spcPct val="100000"/>
              </a:lnSpc>
              <a:spcBef>
                <a:spcPts val="0"/>
              </a:spcBef>
              <a:spcAft>
                <a:spcPts val="0"/>
              </a:spcAft>
              <a:buSzPts val="1200"/>
              <a:buFont typeface="Caladea"/>
              <a:buChar char="-"/>
            </a:pPr>
            <a:r>
              <a:rPr lang="en-US" sz="1200">
                <a:latin typeface="Caladea"/>
                <a:ea typeface="Caladea"/>
                <a:cs typeface="Caladea"/>
                <a:sym typeface="Caladea"/>
              </a:rPr>
              <a:t>Dari pengumpulan hasil wawancara, peserta didik dapat menyimpulkan  kontributor paling umum dari setiap orang, dan mengetahui alasannya.</a:t>
            </a:r>
            <a:endParaRPr sz="1200">
              <a:latin typeface="Caladea"/>
              <a:ea typeface="Caladea"/>
              <a:cs typeface="Caladea"/>
              <a:sym typeface="Caladea"/>
            </a:endParaRPr>
          </a:p>
          <a:p>
            <a:pPr indent="-76200" lvl="0" marL="85090" marR="63246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bisa membuka sesi diskusi antar kelompok peserta didik,  mendiskusikan variasi penyumbang jejak karbon yang ditemukan.</a:t>
            </a:r>
            <a:endParaRPr sz="1200">
              <a:latin typeface="Caladea"/>
              <a:ea typeface="Caladea"/>
              <a:cs typeface="Caladea"/>
              <a:sym typeface="Caladea"/>
            </a:endParaRPr>
          </a:p>
        </p:txBody>
      </p:sp>
      <p:sp>
        <p:nvSpPr>
          <p:cNvPr id="383" name="Google Shape;383;p30"/>
          <p:cNvSpPr txBox="1"/>
          <p:nvPr/>
        </p:nvSpPr>
        <p:spPr>
          <a:xfrm>
            <a:off x="73024" y="66928"/>
            <a:ext cx="1282065" cy="203708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16. Pengumpulan  hasil wawancara:  kontributor  umum dan paling  banyak.  Presentasi dan  diskusi setiap  siswa dalam  kelompok.  (asesmen  formatif)</a:t>
            </a:r>
            <a:endParaRPr sz="1200">
              <a:latin typeface="Caladea"/>
              <a:ea typeface="Caladea"/>
              <a:cs typeface="Caladea"/>
              <a:sym typeface="Caladea"/>
            </a:endParaRPr>
          </a:p>
        </p:txBody>
      </p:sp>
      <p:graphicFrame>
        <p:nvGraphicFramePr>
          <p:cNvPr id="384" name="Google Shape;384;p30"/>
          <p:cNvGraphicFramePr/>
          <p:nvPr/>
        </p:nvGraphicFramePr>
        <p:xfrm>
          <a:off x="1717058" y="2974556"/>
          <a:ext cx="3000000" cy="3000000"/>
        </p:xfrm>
        <a:graphic>
          <a:graphicData uri="http://schemas.openxmlformats.org/drawingml/2006/table">
            <a:tbl>
              <a:tblPr bandRow="1" firstRow="1">
                <a:noFill/>
                <a:tableStyleId>{9C028CCA-BE52-4362-A780-9FF6EA753609}</a:tableStyleId>
              </a:tblPr>
              <a:tblGrid>
                <a:gridCol w="1809750"/>
                <a:gridCol w="1809750"/>
                <a:gridCol w="1809750"/>
                <a:gridCol w="1809750"/>
              </a:tblGrid>
              <a:tr h="518125">
                <a:tc gridSpan="4">
                  <a:txBody>
                    <a:bodyPr/>
                    <a:lstStyle/>
                    <a:p>
                      <a:pPr indent="0" lvl="0" marL="85090" marR="6486525" rtl="0" algn="l">
                        <a:lnSpc>
                          <a:spcPct val="100000"/>
                        </a:lnSpc>
                        <a:spcBef>
                          <a:spcPts val="0"/>
                        </a:spcBef>
                        <a:spcAft>
                          <a:spcPts val="0"/>
                        </a:spcAft>
                        <a:buNone/>
                      </a:pPr>
                      <a:r>
                        <a:rPr lang="en-US" sz="1100" u="none" cap="none" strike="noStrike">
                          <a:latin typeface="Arial"/>
                          <a:ea typeface="Arial"/>
                          <a:cs typeface="Arial"/>
                          <a:sym typeface="Arial"/>
                        </a:rPr>
                        <a:t>Nama:  Kelompok:</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DFE2"/>
                    </a:solidFill>
                  </a:tcPr>
                </a:tc>
                <a:tc hMerge="1"/>
                <a:tc hMerge="1"/>
                <a:tc hMerge="1"/>
              </a:tr>
              <a:tr h="685750">
                <a:tc>
                  <a:txBody>
                    <a:bodyPr/>
                    <a:lstStyle/>
                    <a:p>
                      <a:pPr indent="0" lvl="0" marL="85090" marR="0" rtl="0" algn="l">
                        <a:lnSpc>
                          <a:spcPct val="100000"/>
                        </a:lnSpc>
                        <a:spcBef>
                          <a:spcPts val="0"/>
                        </a:spcBef>
                        <a:spcAft>
                          <a:spcPts val="0"/>
                        </a:spcAft>
                        <a:buNone/>
                      </a:pPr>
                      <a:r>
                        <a:rPr lang="en-US" sz="1100" u="none" cap="none" strike="noStrike">
                          <a:latin typeface="Arial"/>
                          <a:ea typeface="Arial"/>
                          <a:cs typeface="Arial"/>
                          <a:sym typeface="Arial"/>
                        </a:rPr>
                        <a:t>Tantangan yang dihadapi</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6A8"/>
                    </a:solidFill>
                  </a:tcPr>
                </a:tc>
                <a:tc>
                  <a:txBody>
                    <a:bodyPr/>
                    <a:lstStyle/>
                    <a:p>
                      <a:pPr indent="0" lvl="0" marL="85090" marR="605790" rtl="0" algn="l">
                        <a:lnSpc>
                          <a:spcPct val="100000"/>
                        </a:lnSpc>
                        <a:spcBef>
                          <a:spcPts val="0"/>
                        </a:spcBef>
                        <a:spcAft>
                          <a:spcPts val="0"/>
                        </a:spcAft>
                        <a:buNone/>
                      </a:pPr>
                      <a:r>
                        <a:rPr lang="en-US" sz="1100" u="none" cap="none" strike="noStrike">
                          <a:latin typeface="Arial"/>
                          <a:ea typeface="Arial"/>
                          <a:cs typeface="Arial"/>
                          <a:sym typeface="Arial"/>
                        </a:rPr>
                        <a:t>Cara menghadapi  tantangan</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6A8"/>
                    </a:solidFill>
                  </a:tcPr>
                </a:tc>
                <a:tc>
                  <a:txBody>
                    <a:bodyPr/>
                    <a:lstStyle/>
                    <a:p>
                      <a:pPr indent="0" lvl="0" marL="85090" marR="186055" rtl="0" algn="l">
                        <a:lnSpc>
                          <a:spcPct val="100000"/>
                        </a:lnSpc>
                        <a:spcBef>
                          <a:spcPts val="0"/>
                        </a:spcBef>
                        <a:spcAft>
                          <a:spcPts val="0"/>
                        </a:spcAft>
                        <a:buNone/>
                      </a:pPr>
                      <a:r>
                        <a:rPr lang="en-US" sz="1100" u="none" cap="none" strike="noStrike">
                          <a:latin typeface="Arial"/>
                          <a:ea typeface="Arial"/>
                          <a:cs typeface="Arial"/>
                          <a:sym typeface="Arial"/>
                        </a:rPr>
                        <a:t>Masukan/pendapat yang  diterima</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6A8"/>
                    </a:solidFill>
                  </a:tcPr>
                </a:tc>
                <a:tc>
                  <a:txBody>
                    <a:bodyPr/>
                    <a:lstStyle/>
                    <a:p>
                      <a:pPr indent="0" lvl="0" marL="85090" marR="327025" rtl="0" algn="l">
                        <a:lnSpc>
                          <a:spcPct val="100000"/>
                        </a:lnSpc>
                        <a:spcBef>
                          <a:spcPts val="0"/>
                        </a:spcBef>
                        <a:spcAft>
                          <a:spcPts val="0"/>
                        </a:spcAft>
                        <a:buNone/>
                      </a:pPr>
                      <a:r>
                        <a:rPr lang="en-US" sz="1100" u="none" cap="none" strike="noStrike">
                          <a:latin typeface="Arial"/>
                          <a:ea typeface="Arial"/>
                          <a:cs typeface="Arial"/>
                          <a:sym typeface="Arial"/>
                        </a:rPr>
                        <a:t>Hal yang paling umum  ditemukan selama  wawancara</a:t>
                      </a:r>
                      <a:endParaRPr sz="1100" u="none" cap="none" strike="noStrike">
                        <a:latin typeface="Arial"/>
                        <a:ea typeface="Arial"/>
                        <a:cs typeface="Arial"/>
                        <a:sym typeface="Arial"/>
                      </a:endParaRPr>
                    </a:p>
                  </a:txBody>
                  <a:tcPr marT="8000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6D6A8"/>
                    </a:solidFill>
                  </a:tcPr>
                </a:tc>
              </a:tr>
              <a:tr h="38100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r>
              <a:tr h="38100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8E9D3"/>
                    </a:solidFill>
                  </a:tcPr>
                </a:tc>
              </a:tr>
            </a:tbl>
          </a:graphicData>
        </a:graphic>
      </p:graphicFrame>
      <p:sp>
        <p:nvSpPr>
          <p:cNvPr id="385" name="Google Shape;385;p30"/>
          <p:cNvSpPr txBox="1"/>
          <p:nvPr/>
        </p:nvSpPr>
        <p:spPr>
          <a:xfrm>
            <a:off x="1734343" y="2697455"/>
            <a:ext cx="2852420"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latin typeface="Caladea"/>
                <a:ea typeface="Caladea"/>
                <a:cs typeface="Caladea"/>
                <a:sym typeface="Caladea"/>
              </a:rPr>
              <a:t>Contoh tabel penulisan hasil aktivitas</a:t>
            </a:r>
            <a:endParaRPr sz="1400">
              <a:latin typeface="Caladea"/>
              <a:ea typeface="Caladea"/>
              <a:cs typeface="Caladea"/>
              <a:sym typeface="Calade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nvSpPr>
        <p:spPr>
          <a:xfrm>
            <a:off x="521678" y="3334810"/>
            <a:ext cx="1066165" cy="939165"/>
          </a:xfrm>
          <a:prstGeom prst="rect">
            <a:avLst/>
          </a:prstGeom>
          <a:noFill/>
          <a:ln>
            <a:noFill/>
          </a:ln>
        </p:spPr>
        <p:txBody>
          <a:bodyPr anchorCtr="0" anchor="t" bIns="0" lIns="0" spcFirstLastPara="1" rIns="0" wrap="square" tIns="20950">
            <a:spAutoFit/>
          </a:bodyPr>
          <a:lstStyle/>
          <a:p>
            <a:pPr indent="292735" lvl="0" marL="12700" marR="5080" rtl="0" algn="r">
              <a:lnSpc>
                <a:spcPct val="110000"/>
              </a:lnSpc>
              <a:spcBef>
                <a:spcPts val="0"/>
              </a:spcBef>
              <a:spcAft>
                <a:spcPts val="0"/>
              </a:spcAft>
              <a:buNone/>
            </a:pPr>
            <a:r>
              <a:rPr lang="en-US" sz="1100">
                <a:latin typeface="Arial"/>
                <a:ea typeface="Arial"/>
                <a:cs typeface="Arial"/>
                <a:sym typeface="Arial"/>
              </a:rPr>
              <a:t>Waktu: 3 JP  Bahan: alat tulis  Peran Guru:  pendamping dan</a:t>
            </a:r>
            <a:endParaRPr sz="1100">
              <a:latin typeface="Arial"/>
              <a:ea typeface="Arial"/>
              <a:cs typeface="Arial"/>
              <a:sym typeface="Arial"/>
            </a:endParaRPr>
          </a:p>
          <a:p>
            <a:pPr indent="0" lvl="0" marL="0" marR="5715" rtl="0" algn="r">
              <a:lnSpc>
                <a:spcPct val="100000"/>
              </a:lnSpc>
              <a:spcBef>
                <a:spcPts val="0"/>
              </a:spcBef>
              <a:spcAft>
                <a:spcPts val="0"/>
              </a:spcAft>
              <a:buNone/>
            </a:pPr>
            <a:r>
              <a:rPr lang="en-US" sz="1100">
                <a:latin typeface="Arial"/>
                <a:ea typeface="Arial"/>
                <a:cs typeface="Arial"/>
                <a:sym typeface="Arial"/>
              </a:rPr>
              <a:t>fasilitator</a:t>
            </a:r>
            <a:endParaRPr sz="1100">
              <a:latin typeface="Arial"/>
              <a:ea typeface="Arial"/>
              <a:cs typeface="Arial"/>
              <a:sym typeface="Arial"/>
            </a:endParaRPr>
          </a:p>
        </p:txBody>
      </p:sp>
      <p:sp>
        <p:nvSpPr>
          <p:cNvPr id="391" name="Google Shape;391;p31"/>
          <p:cNvSpPr/>
          <p:nvPr/>
        </p:nvSpPr>
        <p:spPr>
          <a:xfrm>
            <a:off x="1645621" y="38274"/>
            <a:ext cx="4658995" cy="3324860"/>
          </a:xfrm>
          <a:custGeom>
            <a:rect b="b" l="l" r="r" t="t"/>
            <a:pathLst>
              <a:path extrusionOk="0" h="3324860" w="4658995">
                <a:moveTo>
                  <a:pt x="0" y="0"/>
                </a:moveTo>
                <a:lnTo>
                  <a:pt x="4658990" y="0"/>
                </a:lnTo>
                <a:lnTo>
                  <a:pt x="4658990" y="3324593"/>
                </a:lnTo>
                <a:lnTo>
                  <a:pt x="0" y="332459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2" name="Google Shape;392;p31"/>
          <p:cNvSpPr txBox="1"/>
          <p:nvPr/>
        </p:nvSpPr>
        <p:spPr>
          <a:xfrm>
            <a:off x="1718646" y="105203"/>
            <a:ext cx="4438650" cy="31343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Pelaksanaan:</a:t>
            </a:r>
            <a:endParaRPr sz="1200">
              <a:latin typeface="Caladea"/>
              <a:ea typeface="Caladea"/>
              <a:cs typeface="Caladea"/>
              <a:sym typeface="Caladea"/>
            </a:endParaRPr>
          </a:p>
          <a:p>
            <a:pPr indent="-76200" lvl="0" marL="12700" marR="129539" rtl="0" algn="l">
              <a:lnSpc>
                <a:spcPct val="100000"/>
              </a:lnSpc>
              <a:spcBef>
                <a:spcPts val="0"/>
              </a:spcBef>
              <a:spcAft>
                <a:spcPts val="0"/>
              </a:spcAft>
              <a:buSzPts val="1200"/>
              <a:buFont typeface="Caladea"/>
              <a:buChar char="-"/>
            </a:pPr>
            <a:r>
              <a:rPr lang="en-US" sz="1200">
                <a:latin typeface="Caladea"/>
                <a:ea typeface="Caladea"/>
                <a:cs typeface="Caladea"/>
                <a:sym typeface="Caladea"/>
              </a:rPr>
              <a:t>Peserta didik diminta untuk melakukan riset mengenai jejak  karbon yang dihasilkan di luar lingkungan sekolah yang sudah ada  langkah mitigasinya.</a:t>
            </a:r>
            <a:endParaRPr sz="1200">
              <a:latin typeface="Caladea"/>
              <a:ea typeface="Caladea"/>
              <a:cs typeface="Caladea"/>
              <a:sym typeface="Caladea"/>
            </a:endParaRPr>
          </a:p>
          <a:p>
            <a:pPr indent="0" lvl="0" marL="12700" marR="205740" rtl="0" algn="l">
              <a:lnSpc>
                <a:spcPct val="100000"/>
              </a:lnSpc>
              <a:spcBef>
                <a:spcPts val="0"/>
              </a:spcBef>
              <a:spcAft>
                <a:spcPts val="0"/>
              </a:spcAft>
              <a:buNone/>
            </a:pPr>
            <a:r>
              <a:rPr lang="en-US" sz="1200">
                <a:latin typeface="Caladea"/>
                <a:ea typeface="Caladea"/>
                <a:cs typeface="Caladea"/>
                <a:sym typeface="Caladea"/>
              </a:rPr>
              <a:t>-Peserta didik dapat memilih 1 organisasi, perusahaan atau  kelompok tertentu yang sudah menjalankan langkah mengurangi  jejak karbon</a:t>
            </a:r>
            <a:endParaRPr sz="1200">
              <a:latin typeface="Caladea"/>
              <a:ea typeface="Caladea"/>
              <a:cs typeface="Caladea"/>
              <a:sym typeface="Caladea"/>
            </a:endParaRPr>
          </a:p>
          <a:p>
            <a:pPr indent="-76200" lvl="0" marL="12700" marR="472440" rtl="0" algn="l">
              <a:lnSpc>
                <a:spcPct val="100000"/>
              </a:lnSpc>
              <a:spcBef>
                <a:spcPts val="0"/>
              </a:spcBef>
              <a:spcAft>
                <a:spcPts val="0"/>
              </a:spcAft>
              <a:buSzPts val="1200"/>
              <a:buFont typeface="Caladea"/>
              <a:buChar char="-"/>
            </a:pPr>
            <a:r>
              <a:rPr lang="en-US" sz="1200">
                <a:latin typeface="Caladea"/>
                <a:ea typeface="Caladea"/>
                <a:cs typeface="Caladea"/>
                <a:sym typeface="Caladea"/>
              </a:rPr>
              <a:t>Peserta didik kemudian mencatat kontributor apa saja yang  dihasilkan dan langkah apa saja yang telah dilakukan.</a:t>
            </a:r>
            <a:endParaRPr sz="1200">
              <a:latin typeface="Caladea"/>
              <a:ea typeface="Caladea"/>
              <a:cs typeface="Caladea"/>
              <a:sym typeface="Caladea"/>
            </a:endParaRPr>
          </a:p>
          <a:p>
            <a:pPr indent="-76200" lvl="0" marL="12700" marR="2540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dapat memberikan beberapa list aktivitas lingkungan,  komunitas, atau organisasi lokal, nasional, atau internasional yang  bergerak di bidang konservasi lingkungan untuk membantu peserta  didik memulai proses eksplorasi ini.</a:t>
            </a:r>
            <a:endParaRPr sz="1200">
              <a:latin typeface="Caladea"/>
              <a:ea typeface="Caladea"/>
              <a:cs typeface="Caladea"/>
              <a:sym typeface="Caladea"/>
            </a:endParaRPr>
          </a:p>
          <a:p>
            <a:pPr indent="-76200" lvl="0" marL="12700" marR="5080" rtl="0" algn="l">
              <a:lnSpc>
                <a:spcPct val="100000"/>
              </a:lnSpc>
              <a:spcBef>
                <a:spcPts val="0"/>
              </a:spcBef>
              <a:spcAft>
                <a:spcPts val="0"/>
              </a:spcAft>
              <a:buSzPts val="1200"/>
              <a:buFont typeface="Caladea"/>
              <a:buChar char="-"/>
            </a:pPr>
            <a:r>
              <a:rPr lang="en-US" sz="1200">
                <a:latin typeface="Caladea"/>
                <a:ea typeface="Caladea"/>
                <a:cs typeface="Caladea"/>
                <a:sym typeface="Caladea"/>
              </a:rPr>
              <a:t>Untuk membantu peserta didik fokus dalam pencarian mereka dan  mengorganisasi hasil pencarian ini, guru dapat memberikan format  dokumen berupa tabel sederhana untuk mendokumentasikan  pencarian mereka.</a:t>
            </a:r>
            <a:endParaRPr sz="1200">
              <a:latin typeface="Caladea"/>
              <a:ea typeface="Caladea"/>
              <a:cs typeface="Caladea"/>
              <a:sym typeface="Caladea"/>
            </a:endParaRPr>
          </a:p>
        </p:txBody>
      </p:sp>
      <p:sp>
        <p:nvSpPr>
          <p:cNvPr id="393" name="Google Shape;393;p31"/>
          <p:cNvSpPr txBox="1"/>
          <p:nvPr/>
        </p:nvSpPr>
        <p:spPr>
          <a:xfrm>
            <a:off x="73024" y="66928"/>
            <a:ext cx="1213485" cy="14884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17. Riset  mengenai solusi  pengurangan  jumlah karbon  yang telah  dijalankan  kelompok atau  institusi tertentu</a:t>
            </a:r>
            <a:endParaRPr sz="1200">
              <a:latin typeface="Caladea"/>
              <a:ea typeface="Caladea"/>
              <a:cs typeface="Caladea"/>
              <a:sym typeface="Caladea"/>
            </a:endParaRPr>
          </a:p>
        </p:txBody>
      </p:sp>
      <p:sp>
        <p:nvSpPr>
          <p:cNvPr id="394" name="Google Shape;394;p31"/>
          <p:cNvSpPr/>
          <p:nvPr/>
        </p:nvSpPr>
        <p:spPr>
          <a:xfrm>
            <a:off x="6476036" y="2403705"/>
            <a:ext cx="2581969" cy="17198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5" name="Google Shape;395;p31"/>
          <p:cNvSpPr txBox="1"/>
          <p:nvPr/>
        </p:nvSpPr>
        <p:spPr>
          <a:xfrm>
            <a:off x="1645621" y="3505193"/>
            <a:ext cx="4658995" cy="1385570"/>
          </a:xfrm>
          <a:prstGeom prst="rect">
            <a:avLst/>
          </a:prstGeom>
          <a:solidFill>
            <a:srgbClr val="D8E9D3"/>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0" rtl="0" algn="l">
              <a:lnSpc>
                <a:spcPct val="100000"/>
              </a:lnSpc>
              <a:spcBef>
                <a:spcPts val="0"/>
              </a:spcBef>
              <a:spcAft>
                <a:spcPts val="0"/>
              </a:spcAft>
              <a:buNone/>
            </a:pPr>
            <a:r>
              <a:rPr lang="en-US" sz="1200">
                <a:latin typeface="Trebuchet MS"/>
                <a:ea typeface="Trebuchet MS"/>
                <a:cs typeface="Trebuchet MS"/>
                <a:sym typeface="Trebuchet MS"/>
              </a:rPr>
              <a:t>Referensi</a:t>
            </a:r>
            <a:endParaRPr sz="1200">
              <a:latin typeface="Trebuchet MS"/>
              <a:ea typeface="Trebuchet MS"/>
              <a:cs typeface="Trebuchet MS"/>
              <a:sym typeface="Trebuchet MS"/>
            </a:endParaRPr>
          </a:p>
          <a:p>
            <a:pPr indent="0" lvl="0" marL="85090" marR="101600" rtl="0" algn="l">
              <a:lnSpc>
                <a:spcPct val="100000"/>
              </a:lnSpc>
              <a:spcBef>
                <a:spcPts val="5"/>
              </a:spcBef>
              <a:spcAft>
                <a:spcPts val="0"/>
              </a:spcAft>
              <a:buNone/>
            </a:pPr>
            <a:r>
              <a:rPr lang="en-US" sz="1100" u="sng">
                <a:solidFill>
                  <a:srgbClr val="0B5293"/>
                </a:solidFill>
                <a:latin typeface="Arial"/>
                <a:ea typeface="Arial"/>
                <a:cs typeface="Arial"/>
                <a:sym typeface="Arial"/>
                <a:hlinkClick r:id="rId4">
                  <a:extLst>
                    <a:ext uri="{A12FA001-AC4F-418D-AE19-62706E023703}">
                      <ahyp:hlinkClr val="tx"/>
                    </a:ext>
                  </a:extLst>
                </a:hlinkClick>
              </a:rPr>
              <a:t>https://inet.detik.com/cyberlife/d-5177706/peduli-lingkungan-jadi-mudah- </a:t>
            </a:r>
            <a:r>
              <a:rPr lang="en-US" sz="1100">
                <a:solidFill>
                  <a:srgbClr val="0B5293"/>
                </a:solidFill>
                <a:latin typeface="Arial"/>
                <a:ea typeface="Arial"/>
                <a:cs typeface="Arial"/>
                <a:sym typeface="Arial"/>
              </a:rPr>
              <a:t> </a:t>
            </a:r>
            <a:r>
              <a:rPr lang="en-US" sz="1100" u="sng">
                <a:solidFill>
                  <a:srgbClr val="0B5293"/>
                </a:solidFill>
                <a:latin typeface="Arial"/>
                <a:ea typeface="Arial"/>
                <a:cs typeface="Arial"/>
                <a:sym typeface="Arial"/>
                <a:hlinkClick r:id="rId5">
                  <a:extLst>
                    <a:ext uri="{A12FA001-AC4F-418D-AE19-62706E023703}">
                      <ahyp:hlinkClr val="tx"/>
                    </a:ext>
                  </a:extLst>
                </a:hlinkClick>
              </a:rPr>
              <a:t>gojek-luncurkan-fitur-carbon-offset </a:t>
            </a:r>
            <a:r>
              <a:rPr lang="en-US" sz="1100">
                <a:solidFill>
                  <a:srgbClr val="0B5293"/>
                </a:solidFill>
                <a:latin typeface="Arial"/>
                <a:ea typeface="Arial"/>
                <a:cs typeface="Arial"/>
                <a:sym typeface="Arial"/>
              </a:rPr>
              <a:t> </a:t>
            </a:r>
            <a:r>
              <a:rPr lang="en-US" sz="1100" u="sng">
                <a:solidFill>
                  <a:srgbClr val="0B5293"/>
                </a:solidFill>
                <a:latin typeface="Arial"/>
                <a:ea typeface="Arial"/>
                <a:cs typeface="Arial"/>
                <a:sym typeface="Arial"/>
                <a:hlinkClick r:id="rId6">
                  <a:extLst>
                    <a:ext uri="{A12FA001-AC4F-418D-AE19-62706E023703}">
                      <ahyp:hlinkClr val="tx"/>
                    </a:ext>
                  </a:extLst>
                </a:hlinkClick>
              </a:rPr>
              <a:t>https://www.beritasatu.com/ekonomi/388597/garuda-indonesia-tanam-5 </a:t>
            </a:r>
            <a:r>
              <a:rPr lang="en-US" sz="1100">
                <a:solidFill>
                  <a:srgbClr val="0B5293"/>
                </a:solidFill>
                <a:latin typeface="Arial"/>
                <a:ea typeface="Arial"/>
                <a:cs typeface="Arial"/>
                <a:sym typeface="Arial"/>
              </a:rPr>
              <a:t> </a:t>
            </a:r>
            <a:r>
              <a:rPr lang="en-US" sz="1100" u="sng">
                <a:solidFill>
                  <a:srgbClr val="0B5293"/>
                </a:solidFill>
                <a:latin typeface="Arial"/>
                <a:ea typeface="Arial"/>
                <a:cs typeface="Arial"/>
                <a:sym typeface="Arial"/>
                <a:hlinkClick r:id="rId7">
                  <a:extLst>
                    <a:ext uri="{A12FA001-AC4F-418D-AE19-62706E023703}">
                      <ahyp:hlinkClr val="tx"/>
                    </a:ext>
                  </a:extLst>
                </a:hlinkClick>
              </a:rPr>
              <a:t>0-ribu-bibit-mangrove-di-belitung</a:t>
            </a:r>
            <a:endParaRPr sz="1100">
              <a:latin typeface="Arial"/>
              <a:ea typeface="Arial"/>
              <a:cs typeface="Arial"/>
              <a:sym typeface="Arial"/>
            </a:endParaRPr>
          </a:p>
          <a:p>
            <a:pPr indent="0" lvl="0" marL="85090" marR="130175" rtl="0" algn="l">
              <a:lnSpc>
                <a:spcPct val="100000"/>
              </a:lnSpc>
              <a:spcBef>
                <a:spcPts val="0"/>
              </a:spcBef>
              <a:spcAft>
                <a:spcPts val="0"/>
              </a:spcAft>
              <a:buNone/>
            </a:pPr>
            <a:r>
              <a:rPr lang="en-US" sz="1100" u="sng">
                <a:solidFill>
                  <a:srgbClr val="0B5293"/>
                </a:solidFill>
                <a:latin typeface="Arial"/>
                <a:ea typeface="Arial"/>
                <a:cs typeface="Arial"/>
                <a:sym typeface="Arial"/>
              </a:rPr>
              <a:t>https://wri-indonesia.org/en/blog/carbon-offsetting-necessary-stopgap-in </a:t>
            </a:r>
            <a:r>
              <a:rPr lang="en-US" sz="1100">
                <a:solidFill>
                  <a:srgbClr val="0B5293"/>
                </a:solidFill>
                <a:latin typeface="Arial"/>
                <a:ea typeface="Arial"/>
                <a:cs typeface="Arial"/>
                <a:sym typeface="Arial"/>
              </a:rPr>
              <a:t> </a:t>
            </a:r>
            <a:r>
              <a:rPr lang="en-US" sz="1100" u="sng">
                <a:solidFill>
                  <a:srgbClr val="0B5293"/>
                </a:solidFill>
                <a:latin typeface="Arial"/>
                <a:ea typeface="Arial"/>
                <a:cs typeface="Arial"/>
                <a:sym typeface="Arial"/>
              </a:rPr>
              <a:t>donesians-can-implement</a:t>
            </a:r>
            <a:endParaRPr sz="1100">
              <a:latin typeface="Arial"/>
              <a:ea typeface="Arial"/>
              <a:cs typeface="Arial"/>
              <a:sym typeface="Arial"/>
            </a:endParaRPr>
          </a:p>
        </p:txBody>
      </p:sp>
      <p:sp>
        <p:nvSpPr>
          <p:cNvPr id="396" name="Google Shape;396;p31"/>
          <p:cNvSpPr/>
          <p:nvPr/>
        </p:nvSpPr>
        <p:spPr>
          <a:xfrm>
            <a:off x="6507036" y="38274"/>
            <a:ext cx="2455319" cy="184149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7" name="Google Shape;397;p31"/>
          <p:cNvSpPr txBox="1"/>
          <p:nvPr/>
        </p:nvSpPr>
        <p:spPr>
          <a:xfrm>
            <a:off x="6613514" y="1871846"/>
            <a:ext cx="2047875" cy="43688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900">
                <a:solidFill>
                  <a:srgbClr val="383838"/>
                </a:solidFill>
                <a:latin typeface="Georgia"/>
                <a:ea typeface="Georgia"/>
                <a:cs typeface="Georgia"/>
                <a:sym typeface="Georgia"/>
              </a:rPr>
              <a:t>WRI Indonesia’s team in a tree planting  offset project in West Java, March 2019.  Photo credit: WRI Indonesia</a:t>
            </a:r>
            <a:endParaRPr sz="900">
              <a:latin typeface="Georgia"/>
              <a:ea typeface="Georgia"/>
              <a:cs typeface="Georgia"/>
              <a:sym typeface="Georgia"/>
            </a:endParaRPr>
          </a:p>
        </p:txBody>
      </p:sp>
      <p:sp>
        <p:nvSpPr>
          <p:cNvPr id="398" name="Google Shape;398;p31"/>
          <p:cNvSpPr txBox="1"/>
          <p:nvPr/>
        </p:nvSpPr>
        <p:spPr>
          <a:xfrm>
            <a:off x="6550011" y="4106536"/>
            <a:ext cx="2432685"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00">
                <a:latin typeface="Times New Roman"/>
                <a:ea typeface="Times New Roman"/>
                <a:cs typeface="Times New Roman"/>
                <a:sym typeface="Times New Roman"/>
              </a:rPr>
              <a:t>CSR Garuda Indonesia</a:t>
            </a:r>
            <a:endParaRPr sz="1000">
              <a:latin typeface="Times New Roman"/>
              <a:ea typeface="Times New Roman"/>
              <a:cs typeface="Times New Roman"/>
              <a:sym typeface="Times New Roman"/>
            </a:endParaRPr>
          </a:p>
          <a:p>
            <a:pPr indent="0" lvl="0" marL="12700" marR="5080" rtl="0" algn="l">
              <a:lnSpc>
                <a:spcPct val="100000"/>
              </a:lnSpc>
              <a:spcBef>
                <a:spcPts val="0"/>
              </a:spcBef>
              <a:spcAft>
                <a:spcPts val="0"/>
              </a:spcAft>
              <a:buNone/>
            </a:pPr>
            <a:r>
              <a:rPr lang="en-US" sz="1000" u="sng">
                <a:solidFill>
                  <a:schemeClr val="hlink"/>
                </a:solidFill>
                <a:latin typeface="Times New Roman"/>
                <a:ea typeface="Times New Roman"/>
                <a:cs typeface="Times New Roman"/>
                <a:sym typeface="Times New Roman"/>
                <a:hlinkClick r:id="rId9"/>
              </a:rPr>
              <a:t>https://www.garuda-indonesia.com/id/id/csr/g </a:t>
            </a:r>
            <a:r>
              <a:rPr lang="en-US" sz="1000">
                <a:latin typeface="Times New Roman"/>
                <a:ea typeface="Times New Roman"/>
                <a:cs typeface="Times New Roman"/>
                <a:sym typeface="Times New Roman"/>
              </a:rPr>
              <a:t> aruda-indonesia-cares/environment/index</a:t>
            </a:r>
            <a:endParaRPr sz="10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2"/>
          <p:cNvSpPr txBox="1"/>
          <p:nvPr/>
        </p:nvSpPr>
        <p:spPr>
          <a:xfrm>
            <a:off x="521678" y="3334810"/>
            <a:ext cx="1066165" cy="939165"/>
          </a:xfrm>
          <a:prstGeom prst="rect">
            <a:avLst/>
          </a:prstGeom>
          <a:noFill/>
          <a:ln>
            <a:noFill/>
          </a:ln>
        </p:spPr>
        <p:txBody>
          <a:bodyPr anchorCtr="0" anchor="t" bIns="0" lIns="0" spcFirstLastPara="1" rIns="0" wrap="square" tIns="20950">
            <a:spAutoFit/>
          </a:bodyPr>
          <a:lstStyle/>
          <a:p>
            <a:pPr indent="292735" lvl="0" marL="12700" marR="5080" rtl="0" algn="r">
              <a:lnSpc>
                <a:spcPct val="110000"/>
              </a:lnSpc>
              <a:spcBef>
                <a:spcPts val="0"/>
              </a:spcBef>
              <a:spcAft>
                <a:spcPts val="0"/>
              </a:spcAft>
              <a:buNone/>
            </a:pPr>
            <a:r>
              <a:rPr lang="en-US" sz="1100">
                <a:latin typeface="Arial"/>
                <a:ea typeface="Arial"/>
                <a:cs typeface="Arial"/>
                <a:sym typeface="Arial"/>
              </a:rPr>
              <a:t>Waktu: 2 JP  Bahan: alat tulis  Peran Guru:  pendamping dan</a:t>
            </a:r>
            <a:endParaRPr sz="1100">
              <a:latin typeface="Arial"/>
              <a:ea typeface="Arial"/>
              <a:cs typeface="Arial"/>
              <a:sym typeface="Arial"/>
            </a:endParaRPr>
          </a:p>
          <a:p>
            <a:pPr indent="0" lvl="0" marL="0" marR="5715" rtl="0" algn="r">
              <a:lnSpc>
                <a:spcPct val="100000"/>
              </a:lnSpc>
              <a:spcBef>
                <a:spcPts val="0"/>
              </a:spcBef>
              <a:spcAft>
                <a:spcPts val="0"/>
              </a:spcAft>
              <a:buNone/>
            </a:pPr>
            <a:r>
              <a:rPr lang="en-US" sz="1100">
                <a:latin typeface="Arial"/>
                <a:ea typeface="Arial"/>
                <a:cs typeface="Arial"/>
                <a:sym typeface="Arial"/>
              </a:rPr>
              <a:t>fasilitator</a:t>
            </a:r>
            <a:endParaRPr sz="1100">
              <a:latin typeface="Arial"/>
              <a:ea typeface="Arial"/>
              <a:cs typeface="Arial"/>
              <a:sym typeface="Arial"/>
            </a:endParaRPr>
          </a:p>
        </p:txBody>
      </p:sp>
      <p:sp>
        <p:nvSpPr>
          <p:cNvPr id="404" name="Google Shape;404;p32"/>
          <p:cNvSpPr/>
          <p:nvPr/>
        </p:nvSpPr>
        <p:spPr>
          <a:xfrm>
            <a:off x="1645621" y="114474"/>
            <a:ext cx="7217409" cy="2032000"/>
          </a:xfrm>
          <a:custGeom>
            <a:rect b="b" l="l" r="r" t="t"/>
            <a:pathLst>
              <a:path extrusionOk="0" h="2032000" w="7217409">
                <a:moveTo>
                  <a:pt x="0" y="0"/>
                </a:moveTo>
                <a:lnTo>
                  <a:pt x="7217385" y="0"/>
                </a:lnTo>
                <a:lnTo>
                  <a:pt x="7217385" y="2031895"/>
                </a:lnTo>
                <a:lnTo>
                  <a:pt x="0" y="203189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5" name="Google Shape;405;p32"/>
          <p:cNvSpPr txBox="1"/>
          <p:nvPr/>
        </p:nvSpPr>
        <p:spPr>
          <a:xfrm>
            <a:off x="1718646" y="181403"/>
            <a:ext cx="95504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Pelaksanaan:</a:t>
            </a:r>
            <a:endParaRPr sz="1200">
              <a:latin typeface="Caladea"/>
              <a:ea typeface="Caladea"/>
              <a:cs typeface="Caladea"/>
              <a:sym typeface="Caladea"/>
            </a:endParaRPr>
          </a:p>
        </p:txBody>
      </p:sp>
      <p:sp>
        <p:nvSpPr>
          <p:cNvPr id="406" name="Google Shape;406;p32"/>
          <p:cNvSpPr txBox="1"/>
          <p:nvPr/>
        </p:nvSpPr>
        <p:spPr>
          <a:xfrm>
            <a:off x="1896644" y="364283"/>
            <a:ext cx="6839584" cy="1671320"/>
          </a:xfrm>
          <a:prstGeom prst="rect">
            <a:avLst/>
          </a:prstGeom>
          <a:noFill/>
          <a:ln>
            <a:noFill/>
          </a:ln>
        </p:spPr>
        <p:txBody>
          <a:bodyPr anchorCtr="0" anchor="t" bIns="0" lIns="0" spcFirstLastPara="1" rIns="0" wrap="square" tIns="12700">
            <a:spAutoFit/>
          </a:bodyPr>
          <a:lstStyle/>
          <a:p>
            <a:pPr indent="-279400" lvl="0" marL="291465" marR="69215" rtl="0" algn="l">
              <a:lnSpc>
                <a:spcPct val="100000"/>
              </a:lnSpc>
              <a:spcBef>
                <a:spcPts val="0"/>
              </a:spcBef>
              <a:spcAft>
                <a:spcPts val="0"/>
              </a:spcAft>
              <a:buSzPts val="1200"/>
              <a:buFont typeface="Caladea"/>
              <a:buChar char="-"/>
            </a:pPr>
            <a:r>
              <a:rPr lang="en-US" sz="1200">
                <a:latin typeface="Caladea"/>
                <a:ea typeface="Caladea"/>
                <a:cs typeface="Caladea"/>
                <a:sym typeface="Caladea"/>
              </a:rPr>
              <a:t>Pada beberapa aktivitas sebelumnya, peserta didik dapat menyimpulkan beberapa kontributor jejak  karbon diri sendiri dan sekitarnya.</a:t>
            </a:r>
            <a:endParaRPr sz="1200">
              <a:latin typeface="Caladea"/>
              <a:ea typeface="Caladea"/>
              <a:cs typeface="Caladea"/>
              <a:sym typeface="Caladea"/>
            </a:endParaRPr>
          </a:p>
          <a:p>
            <a:pPr indent="-279400" lvl="0" marL="291465" marR="154305" rtl="0" algn="l">
              <a:lnSpc>
                <a:spcPct val="100000"/>
              </a:lnSpc>
              <a:spcBef>
                <a:spcPts val="0"/>
              </a:spcBef>
              <a:spcAft>
                <a:spcPts val="0"/>
              </a:spcAft>
              <a:buSzPts val="1200"/>
              <a:buFont typeface="Caladea"/>
              <a:buChar char="-"/>
            </a:pPr>
            <a:r>
              <a:rPr lang="en-US" sz="1200">
                <a:latin typeface="Caladea"/>
                <a:ea typeface="Caladea"/>
                <a:cs typeface="Caladea"/>
                <a:sym typeface="Caladea"/>
              </a:rPr>
              <a:t>Peserta didik dapat mencari tahu dalam kelompok dalam menemukan solusi/ langkah mengurangi  jejak karbon dari kontributor yang telah diidentifikasi.</a:t>
            </a:r>
            <a:endParaRPr sz="1200">
              <a:latin typeface="Caladea"/>
              <a:ea typeface="Caladea"/>
              <a:cs typeface="Caladea"/>
              <a:sym typeface="Caladea"/>
            </a:endParaRPr>
          </a:p>
          <a:p>
            <a:pPr indent="-279400" lvl="0" marL="291465" marR="24765" rtl="0" algn="l">
              <a:lnSpc>
                <a:spcPct val="100000"/>
              </a:lnSpc>
              <a:spcBef>
                <a:spcPts val="0"/>
              </a:spcBef>
              <a:spcAft>
                <a:spcPts val="0"/>
              </a:spcAft>
              <a:buSzPts val="1200"/>
              <a:buFont typeface="Caladea"/>
              <a:buChar char="-"/>
            </a:pPr>
            <a:r>
              <a:rPr lang="en-US" sz="1200">
                <a:latin typeface="Caladea"/>
                <a:ea typeface="Caladea"/>
                <a:cs typeface="Caladea"/>
                <a:sym typeface="Caladea"/>
              </a:rPr>
              <a:t>Peserta didik mendiskusi langkah apa yang dapat dilakukan untuk membujuk orang lain untuk sadar  dan mau mengurangi jejak karbon</a:t>
            </a:r>
            <a:endParaRPr sz="1200">
              <a:latin typeface="Caladea"/>
              <a:ea typeface="Caladea"/>
              <a:cs typeface="Caladea"/>
              <a:sym typeface="Caladea"/>
            </a:endParaRPr>
          </a:p>
          <a:p>
            <a:pPr indent="-279400" lvl="0" marL="291465" marR="0" rtl="0" algn="l">
              <a:lnSpc>
                <a:spcPct val="100000"/>
              </a:lnSpc>
              <a:spcBef>
                <a:spcPts val="0"/>
              </a:spcBef>
              <a:spcAft>
                <a:spcPts val="0"/>
              </a:spcAft>
              <a:buSzPts val="1200"/>
              <a:buFont typeface="Caladea"/>
              <a:buChar char="-"/>
            </a:pPr>
            <a:r>
              <a:rPr lang="en-US" sz="1200">
                <a:latin typeface="Caladea"/>
                <a:ea typeface="Caladea"/>
                <a:cs typeface="Caladea"/>
                <a:sym typeface="Caladea"/>
              </a:rPr>
              <a:t>Peserta didik mendiskusi langkah apa yang dapat dilakukan di sekolah, serta tantangannya.</a:t>
            </a:r>
            <a:endParaRPr sz="1200">
              <a:latin typeface="Caladea"/>
              <a:ea typeface="Caladea"/>
              <a:cs typeface="Caladea"/>
              <a:sym typeface="Caladea"/>
            </a:endParaRPr>
          </a:p>
          <a:p>
            <a:pPr indent="-279400" lvl="0" marL="291465" marR="5080"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dapat mulai mengarahkan peserta didik untuk memulai aksi dari gaya hidup sendiri (lifestyle)  dan kemudian membujuk orang lain dalam skala lebih besar seperti kampanye di lingkungan sekolah</a:t>
            </a:r>
            <a:endParaRPr sz="1200">
              <a:latin typeface="Caladea"/>
              <a:ea typeface="Caladea"/>
              <a:cs typeface="Caladea"/>
              <a:sym typeface="Caladea"/>
            </a:endParaRPr>
          </a:p>
        </p:txBody>
      </p:sp>
      <p:sp>
        <p:nvSpPr>
          <p:cNvPr id="407" name="Google Shape;407;p32"/>
          <p:cNvSpPr txBox="1"/>
          <p:nvPr/>
        </p:nvSpPr>
        <p:spPr>
          <a:xfrm>
            <a:off x="73024" y="66928"/>
            <a:ext cx="1185545" cy="5740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18. Solusi cara  mengurangi  carbon footprint</a:t>
            </a:r>
            <a:endParaRPr sz="1200">
              <a:latin typeface="Caladea"/>
              <a:ea typeface="Caladea"/>
              <a:cs typeface="Caladea"/>
              <a:sym typeface="Caladea"/>
            </a:endParaRPr>
          </a:p>
        </p:txBody>
      </p:sp>
      <p:sp>
        <p:nvSpPr>
          <p:cNvPr id="408" name="Google Shape;408;p32"/>
          <p:cNvSpPr/>
          <p:nvPr/>
        </p:nvSpPr>
        <p:spPr>
          <a:xfrm>
            <a:off x="1645619" y="2299495"/>
            <a:ext cx="4588065" cy="273276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9" name="Google Shape;409;p32"/>
          <p:cNvSpPr txBox="1"/>
          <p:nvPr/>
        </p:nvSpPr>
        <p:spPr>
          <a:xfrm>
            <a:off x="6219837" y="4837112"/>
            <a:ext cx="1279525"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00" u="sng">
                <a:solidFill>
                  <a:schemeClr val="hlink"/>
                </a:solidFill>
                <a:latin typeface="Roboto"/>
                <a:ea typeface="Roboto"/>
                <a:cs typeface="Roboto"/>
                <a:sym typeface="Roboto"/>
                <a:hlinkClick r:id="rId4"/>
              </a:rPr>
              <a:t>Pohon Faktor Dari 500</a:t>
            </a:r>
            <a:endParaRPr sz="10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3"/>
          <p:cNvSpPr txBox="1"/>
          <p:nvPr/>
        </p:nvSpPr>
        <p:spPr>
          <a:xfrm>
            <a:off x="452218" y="3334810"/>
            <a:ext cx="1136015" cy="1324610"/>
          </a:xfrm>
          <a:prstGeom prst="rect">
            <a:avLst/>
          </a:prstGeom>
          <a:noFill/>
          <a:ln>
            <a:noFill/>
          </a:ln>
        </p:spPr>
        <p:txBody>
          <a:bodyPr anchorCtr="0" anchor="t" bIns="0" lIns="0" spcFirstLastPara="1" rIns="0" wrap="square" tIns="12700">
            <a:spAutoFit/>
          </a:bodyPr>
          <a:lstStyle/>
          <a:p>
            <a:pPr indent="284480" lvl="0" marL="89535" marR="5080" rtl="0" algn="just">
              <a:lnSpc>
                <a:spcPct val="114999"/>
              </a:lnSpc>
              <a:spcBef>
                <a:spcPts val="0"/>
              </a:spcBef>
              <a:spcAft>
                <a:spcPts val="0"/>
              </a:spcAft>
              <a:buNone/>
            </a:pPr>
            <a:r>
              <a:rPr lang="en-US" sz="1100">
                <a:latin typeface="Arial"/>
                <a:ea typeface="Arial"/>
                <a:cs typeface="Arial"/>
                <a:sym typeface="Arial"/>
              </a:rPr>
              <a:t>Waktu: 8 JP  Bahan: alat tulis,  laptop, projektor,</a:t>
            </a:r>
            <a:endParaRPr sz="1100">
              <a:latin typeface="Arial"/>
              <a:ea typeface="Arial"/>
              <a:cs typeface="Arial"/>
              <a:sym typeface="Arial"/>
            </a:endParaRPr>
          </a:p>
          <a:p>
            <a:pPr indent="387985" lvl="0" marL="12700" marR="5080" rtl="0" algn="r">
              <a:lnSpc>
                <a:spcPct val="105000"/>
              </a:lnSpc>
              <a:spcBef>
                <a:spcPts val="130"/>
              </a:spcBef>
              <a:spcAft>
                <a:spcPts val="0"/>
              </a:spcAft>
              <a:buNone/>
            </a:pPr>
            <a:r>
              <a:rPr lang="en-US" sz="1100">
                <a:latin typeface="Arial"/>
                <a:ea typeface="Arial"/>
                <a:cs typeface="Arial"/>
                <a:sym typeface="Arial"/>
              </a:rPr>
              <a:t>poster, flyer  Peran Guru:  pendamping dan  monitoring proses</a:t>
            </a:r>
            <a:endParaRPr sz="1100">
              <a:latin typeface="Arial"/>
              <a:ea typeface="Arial"/>
              <a:cs typeface="Arial"/>
              <a:sym typeface="Arial"/>
            </a:endParaRPr>
          </a:p>
        </p:txBody>
      </p:sp>
      <p:sp>
        <p:nvSpPr>
          <p:cNvPr id="415" name="Google Shape;415;p33"/>
          <p:cNvSpPr/>
          <p:nvPr/>
        </p:nvSpPr>
        <p:spPr>
          <a:xfrm>
            <a:off x="1645621" y="38274"/>
            <a:ext cx="5007610" cy="5095240"/>
          </a:xfrm>
          <a:custGeom>
            <a:rect b="b" l="l" r="r" t="t"/>
            <a:pathLst>
              <a:path extrusionOk="0" h="5095240" w="5007609">
                <a:moveTo>
                  <a:pt x="0" y="0"/>
                </a:moveTo>
                <a:lnTo>
                  <a:pt x="5007589" y="0"/>
                </a:lnTo>
                <a:lnTo>
                  <a:pt x="5007589" y="5094889"/>
                </a:lnTo>
                <a:lnTo>
                  <a:pt x="0" y="509488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6" name="Google Shape;416;p33"/>
          <p:cNvSpPr txBox="1"/>
          <p:nvPr/>
        </p:nvSpPr>
        <p:spPr>
          <a:xfrm>
            <a:off x="1718646" y="105711"/>
            <a:ext cx="4853940" cy="30429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Persiapan:</a:t>
            </a:r>
            <a:endParaRPr sz="1100">
              <a:latin typeface="Caladea"/>
              <a:ea typeface="Caladea"/>
              <a:cs typeface="Caladea"/>
              <a:sym typeface="Caladea"/>
            </a:endParaRPr>
          </a:p>
          <a:p>
            <a:pPr indent="-69850" lvl="0" marL="12700" marR="508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membimbing peserta didik untuk memikirkan cara membuat kampanye di  lingkungan sekolah.</a:t>
            </a:r>
            <a:endParaRPr sz="1100">
              <a:latin typeface="Caladea"/>
              <a:ea typeface="Caladea"/>
              <a:cs typeface="Caladea"/>
              <a:sym typeface="Caladea"/>
            </a:endParaRPr>
          </a:p>
          <a:p>
            <a:pPr indent="-69850" lvl="0" marL="12700" marR="90805"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memastikan peserta didik mengetahui tujuan akhir yang ingin dicapai,  yaitu membujuk orang agar mengganti gaya hidup, energi, atau langkah mitigasi  dan pencegahan lainnya yang ada dalam mengurangi jejak karbon.</a:t>
            </a:r>
            <a:endParaRPr sz="1100">
              <a:latin typeface="Caladea"/>
              <a:ea typeface="Caladea"/>
              <a:cs typeface="Caladea"/>
              <a:sym typeface="Caladea"/>
            </a:endParaRPr>
          </a:p>
          <a:p>
            <a:pPr indent="-69850" lvl="0" marL="12700" marR="105410" rtl="0" algn="just">
              <a:lnSpc>
                <a:spcPct val="100000"/>
              </a:lnSpc>
              <a:spcBef>
                <a:spcPts val="0"/>
              </a:spcBef>
              <a:spcAft>
                <a:spcPts val="0"/>
              </a:spcAft>
              <a:buSzPts val="1100"/>
              <a:buFont typeface="Caladea"/>
              <a:buChar char="-"/>
            </a:pPr>
            <a:r>
              <a:rPr lang="en-US" sz="1100">
                <a:latin typeface="Caladea"/>
                <a:ea typeface="Caladea"/>
                <a:cs typeface="Caladea"/>
                <a:sym typeface="Caladea"/>
              </a:rPr>
              <a:t>Guru menjelaskan bahwa kampanye sekolah ditargetkan kepada semua warga  sekolah dan orang tua. apabila memungkinkan, skala kampanye bisa diperbesar  menjadi kampanye pada beberapa sekolah, dll</a:t>
            </a:r>
            <a:endParaRPr sz="1100">
              <a:latin typeface="Caladea"/>
              <a:ea typeface="Caladea"/>
              <a:cs typeface="Caladea"/>
              <a:sym typeface="Caladea"/>
            </a:endParaRPr>
          </a:p>
          <a:p>
            <a:pPr indent="-69850" lvl="0" marL="12700" marR="40005"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boleh mengundang pembicara atau representative dari organisasi  aktivis lingkungan yang mungkin bisa diundang untuk memberikan penjelasan  mengenai jejak karbon. Peserta didik harus memastikan untuk membuat janji  dengan orang di luar sekolah apabila ingin mengundang.</a:t>
            </a:r>
            <a:endParaRPr sz="1100">
              <a:latin typeface="Caladea"/>
              <a:ea typeface="Caladea"/>
              <a:cs typeface="Caladea"/>
              <a:sym typeface="Caladea"/>
            </a:endParaRPr>
          </a:p>
          <a:p>
            <a:pPr indent="-69850" lvl="0" marL="12700" marR="19685"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berdiskusi dalam membahas cara apa yang dapat dilakukan untuk  membuat kampanye lebih menarik, seperti pembuatan poster, spanduk, flyer dan  kertas questionaire untuk pendataan setiap orang yang ikut serta.</a:t>
            </a:r>
            <a:endParaRPr sz="1100">
              <a:latin typeface="Caladea"/>
              <a:ea typeface="Caladea"/>
              <a:cs typeface="Caladea"/>
              <a:sym typeface="Caladea"/>
            </a:endParaRPr>
          </a:p>
          <a:p>
            <a:pPr indent="-69850" lvl="0" marL="12700" marR="205740" rtl="0" algn="l">
              <a:lnSpc>
                <a:spcPct val="100000"/>
              </a:lnSpc>
              <a:spcBef>
                <a:spcPts val="0"/>
              </a:spcBef>
              <a:spcAft>
                <a:spcPts val="0"/>
              </a:spcAft>
              <a:buSzPts val="1100"/>
              <a:buFont typeface="Caladea"/>
              <a:buChar char="-"/>
            </a:pPr>
            <a:r>
              <a:rPr lang="en-US" sz="1100">
                <a:latin typeface="Caladea"/>
                <a:ea typeface="Caladea"/>
                <a:cs typeface="Caladea"/>
                <a:sym typeface="Caladea"/>
              </a:rPr>
              <a:t>Guru mengevaluasi kelebihan dan kekurangan serta strategi yang diterapkan  siswa dalam menyampaikan pesan di kampanye.</a:t>
            </a:r>
            <a:endParaRPr sz="1100">
              <a:latin typeface="Caladea"/>
              <a:ea typeface="Caladea"/>
              <a:cs typeface="Caladea"/>
              <a:sym typeface="Caladea"/>
            </a:endParaRPr>
          </a:p>
        </p:txBody>
      </p:sp>
      <p:sp>
        <p:nvSpPr>
          <p:cNvPr id="417" name="Google Shape;417;p33"/>
          <p:cNvSpPr txBox="1"/>
          <p:nvPr/>
        </p:nvSpPr>
        <p:spPr>
          <a:xfrm>
            <a:off x="1718646" y="3290865"/>
            <a:ext cx="877569"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100">
                <a:latin typeface="Caladea"/>
                <a:ea typeface="Caladea"/>
                <a:cs typeface="Caladea"/>
                <a:sym typeface="Caladea"/>
              </a:rPr>
              <a:t>Pelaksanaan:</a:t>
            </a:r>
            <a:endParaRPr sz="1100">
              <a:latin typeface="Caladea"/>
              <a:ea typeface="Caladea"/>
              <a:cs typeface="Caladea"/>
              <a:sym typeface="Caladea"/>
            </a:endParaRPr>
          </a:p>
        </p:txBody>
      </p:sp>
      <p:sp>
        <p:nvSpPr>
          <p:cNvPr id="418" name="Google Shape;418;p33"/>
          <p:cNvSpPr txBox="1"/>
          <p:nvPr/>
        </p:nvSpPr>
        <p:spPr>
          <a:xfrm>
            <a:off x="1900894" y="3458504"/>
            <a:ext cx="4490720" cy="1534160"/>
          </a:xfrm>
          <a:prstGeom prst="rect">
            <a:avLst/>
          </a:prstGeom>
          <a:noFill/>
          <a:ln>
            <a:noFill/>
          </a:ln>
        </p:spPr>
        <p:txBody>
          <a:bodyPr anchorCtr="0" anchor="t" bIns="0" lIns="0" spcFirstLastPara="1" rIns="0" wrap="square" tIns="12700">
            <a:spAutoFit/>
          </a:bodyPr>
          <a:lstStyle/>
          <a:p>
            <a:pPr indent="-274955" lvl="0" marL="287020" marR="118110"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membuat janji dan persetujuan dengan kepala sekolah  untuk mengadakan acara kampanye.</a:t>
            </a:r>
            <a:endParaRPr sz="1100">
              <a:latin typeface="Caladea"/>
              <a:ea typeface="Caladea"/>
              <a:cs typeface="Caladea"/>
              <a:sym typeface="Caladea"/>
            </a:endParaRPr>
          </a:p>
          <a:p>
            <a:pPr indent="-274955" lvl="0" marL="287655" marR="0"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membuat janji dengan pembicara (apabila ada).</a:t>
            </a:r>
            <a:endParaRPr sz="1100">
              <a:latin typeface="Caladea"/>
              <a:ea typeface="Caladea"/>
              <a:cs typeface="Caladea"/>
              <a:sym typeface="Caladea"/>
            </a:endParaRPr>
          </a:p>
          <a:p>
            <a:pPr indent="-274955" lvl="0" marL="287020" marR="150495"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menghitung dana yang diperlukan (apabila ada) untuk  menjalankan kampanye.</a:t>
            </a:r>
            <a:endParaRPr sz="1100">
              <a:latin typeface="Caladea"/>
              <a:ea typeface="Caladea"/>
              <a:cs typeface="Caladea"/>
              <a:sym typeface="Caladea"/>
            </a:endParaRPr>
          </a:p>
          <a:p>
            <a:pPr indent="-274955" lvl="0" marL="287655" marR="0"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mempersiapkan sarana dan prasarana yang diperlukan.</a:t>
            </a:r>
            <a:endParaRPr sz="1100">
              <a:latin typeface="Caladea"/>
              <a:ea typeface="Caladea"/>
              <a:cs typeface="Caladea"/>
              <a:sym typeface="Caladea"/>
            </a:endParaRPr>
          </a:p>
          <a:p>
            <a:pPr indent="-274955" lvl="0" marL="287655" marR="0"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mempersiapkan undangan untuk orang tua/ wali.</a:t>
            </a:r>
            <a:endParaRPr sz="1100">
              <a:latin typeface="Caladea"/>
              <a:ea typeface="Caladea"/>
              <a:cs typeface="Caladea"/>
              <a:sym typeface="Caladea"/>
            </a:endParaRPr>
          </a:p>
          <a:p>
            <a:pPr indent="-274955" lvl="0" marL="287020" marR="5080" rtl="0" algn="l">
              <a:lnSpc>
                <a:spcPct val="100000"/>
              </a:lnSpc>
              <a:spcBef>
                <a:spcPts val="0"/>
              </a:spcBef>
              <a:spcAft>
                <a:spcPts val="0"/>
              </a:spcAft>
              <a:buSzPts val="1100"/>
              <a:buFont typeface="Caladea"/>
              <a:buChar char="-"/>
            </a:pPr>
            <a:r>
              <a:rPr lang="en-US" sz="1100">
                <a:latin typeface="Caladea"/>
                <a:ea typeface="Caladea"/>
                <a:cs typeface="Caladea"/>
                <a:sym typeface="Caladea"/>
              </a:rPr>
              <a:t>Peserta didik mempersiapkan bahan presentasi, video atau flyer untuk  hari kampanye</a:t>
            </a:r>
            <a:endParaRPr sz="1100">
              <a:latin typeface="Caladea"/>
              <a:ea typeface="Caladea"/>
              <a:cs typeface="Caladea"/>
              <a:sym typeface="Caladea"/>
            </a:endParaRPr>
          </a:p>
        </p:txBody>
      </p:sp>
      <p:sp>
        <p:nvSpPr>
          <p:cNvPr id="419" name="Google Shape;419;p33"/>
          <p:cNvSpPr txBox="1"/>
          <p:nvPr/>
        </p:nvSpPr>
        <p:spPr>
          <a:xfrm>
            <a:off x="73024" y="66928"/>
            <a:ext cx="1013460" cy="939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19. Kampanye  sebagai hasil  akhir projek  (Asesmen  sumatif)</a:t>
            </a:r>
            <a:endParaRPr sz="1200">
              <a:latin typeface="Caladea"/>
              <a:ea typeface="Caladea"/>
              <a:cs typeface="Caladea"/>
              <a:sym typeface="Caladea"/>
            </a:endParaRPr>
          </a:p>
        </p:txBody>
      </p:sp>
      <p:sp>
        <p:nvSpPr>
          <p:cNvPr id="420" name="Google Shape;420;p33"/>
          <p:cNvSpPr/>
          <p:nvPr/>
        </p:nvSpPr>
        <p:spPr>
          <a:xfrm>
            <a:off x="6748436" y="1308722"/>
            <a:ext cx="2285490" cy="15221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1" name="Google Shape;421;p33"/>
          <p:cNvSpPr/>
          <p:nvPr/>
        </p:nvSpPr>
        <p:spPr>
          <a:xfrm>
            <a:off x="6748436" y="3291703"/>
            <a:ext cx="2285495" cy="152271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2" name="Google Shape;422;p33"/>
          <p:cNvSpPr txBox="1"/>
          <p:nvPr/>
        </p:nvSpPr>
        <p:spPr>
          <a:xfrm>
            <a:off x="6743686" y="88899"/>
            <a:ext cx="2286000" cy="1031875"/>
          </a:xfrm>
          <a:prstGeom prst="rect">
            <a:avLst/>
          </a:prstGeom>
          <a:solidFill>
            <a:srgbClr val="FBE4CD"/>
          </a:solidFill>
          <a:ln cap="flat" cmpd="sng" w="9525">
            <a:solidFill>
              <a:srgbClr val="000000"/>
            </a:solidFill>
            <a:prstDash val="solid"/>
            <a:round/>
            <a:headEnd len="sm" w="sm" type="none"/>
            <a:tailEnd len="sm" w="sm" type="none"/>
          </a:ln>
        </p:spPr>
        <p:txBody>
          <a:bodyPr anchorCtr="0" anchor="t" bIns="0" lIns="0" spcFirstLastPara="1" rIns="0" wrap="square" tIns="80000">
            <a:spAutoFit/>
          </a:bodyPr>
          <a:lstStyle/>
          <a:p>
            <a:pPr indent="0" lvl="0" marL="85090" marR="0" rtl="0" algn="l">
              <a:lnSpc>
                <a:spcPct val="100000"/>
              </a:lnSpc>
              <a:spcBef>
                <a:spcPts val="0"/>
              </a:spcBef>
              <a:spcAft>
                <a:spcPts val="0"/>
              </a:spcAft>
              <a:buNone/>
            </a:pPr>
            <a:r>
              <a:rPr lang="en-US" sz="1100">
                <a:latin typeface="Times New Roman"/>
                <a:ea typeface="Times New Roman"/>
                <a:cs typeface="Times New Roman"/>
                <a:sym typeface="Times New Roman"/>
              </a:rPr>
              <a:t>Tips:</a:t>
            </a:r>
            <a:endParaRPr sz="1100">
              <a:latin typeface="Times New Roman"/>
              <a:ea typeface="Times New Roman"/>
              <a:cs typeface="Times New Roman"/>
              <a:sym typeface="Times New Roman"/>
            </a:endParaRPr>
          </a:p>
          <a:p>
            <a:pPr indent="0" lvl="0" marL="85090" marR="136525" rtl="0" algn="l">
              <a:lnSpc>
                <a:spcPct val="100000"/>
              </a:lnSpc>
              <a:spcBef>
                <a:spcPts val="0"/>
              </a:spcBef>
              <a:spcAft>
                <a:spcPts val="0"/>
              </a:spcAft>
              <a:buNone/>
            </a:pPr>
            <a:r>
              <a:rPr lang="en-US" sz="1100">
                <a:latin typeface="Times New Roman"/>
                <a:ea typeface="Times New Roman"/>
                <a:cs typeface="Times New Roman"/>
                <a:sym typeface="Times New Roman"/>
              </a:rPr>
              <a:t>Guru memantau dan mengevaluasi  isi dari kampanye dimana nantinya  akan dijadikan asesmen peserta  didik</a:t>
            </a:r>
            <a:endParaRPr sz="1100">
              <a:latin typeface="Times New Roman"/>
              <a:ea typeface="Times New Roman"/>
              <a:cs typeface="Times New Roman"/>
              <a:sym typeface="Times New Roman"/>
            </a:endParaRPr>
          </a:p>
        </p:txBody>
      </p:sp>
      <p:sp>
        <p:nvSpPr>
          <p:cNvPr id="423" name="Google Shape;423;p33"/>
          <p:cNvSpPr txBox="1"/>
          <p:nvPr/>
        </p:nvSpPr>
        <p:spPr>
          <a:xfrm>
            <a:off x="6854811" y="4805032"/>
            <a:ext cx="1812925"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00">
                <a:latin typeface="Times New Roman"/>
                <a:ea typeface="Times New Roman"/>
                <a:cs typeface="Times New Roman"/>
                <a:sym typeface="Times New Roman"/>
              </a:rPr>
              <a:t>Kampanye Earth Hour di sekolah</a:t>
            </a:r>
            <a:endParaRPr sz="1000">
              <a:latin typeface="Times New Roman"/>
              <a:ea typeface="Times New Roman"/>
              <a:cs typeface="Times New Roman"/>
              <a:sym typeface="Times New Roman"/>
            </a:endParaRPr>
          </a:p>
        </p:txBody>
      </p:sp>
      <p:sp>
        <p:nvSpPr>
          <p:cNvPr id="424" name="Google Shape;424;p33"/>
          <p:cNvSpPr txBox="1"/>
          <p:nvPr/>
        </p:nvSpPr>
        <p:spPr>
          <a:xfrm>
            <a:off x="6854811" y="2836542"/>
            <a:ext cx="1508125"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000">
                <a:latin typeface="Times New Roman"/>
                <a:ea typeface="Times New Roman"/>
                <a:cs typeface="Times New Roman"/>
                <a:sym typeface="Times New Roman"/>
              </a:rPr>
              <a:t>Kampanye perubahan iklim</a:t>
            </a:r>
            <a:endParaRPr sz="10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graphicFrame>
        <p:nvGraphicFramePr>
          <p:cNvPr id="429" name="Google Shape;429;p34"/>
          <p:cNvGraphicFramePr/>
          <p:nvPr/>
        </p:nvGraphicFramePr>
        <p:xfrm>
          <a:off x="177799" y="679448"/>
          <a:ext cx="3000000" cy="3000000"/>
        </p:xfrm>
        <a:graphic>
          <a:graphicData uri="http://schemas.openxmlformats.org/drawingml/2006/table">
            <a:tbl>
              <a:tblPr bandRow="1" firstRow="1">
                <a:noFill/>
                <a:tableStyleId>{9C028CCA-BE52-4362-A780-9FF6EA753609}</a:tableStyleId>
              </a:tblPr>
              <a:tblGrid>
                <a:gridCol w="1303650"/>
                <a:gridCol w="1955800"/>
                <a:gridCol w="1938025"/>
                <a:gridCol w="1924050"/>
                <a:gridCol w="1638300"/>
              </a:tblGrid>
              <a:tr h="3426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459105" marR="0" rtl="0" algn="l">
                        <a:lnSpc>
                          <a:spcPct val="100000"/>
                        </a:lnSpc>
                        <a:spcBef>
                          <a:spcPts val="0"/>
                        </a:spcBef>
                        <a:spcAft>
                          <a:spcPts val="0"/>
                        </a:spcAft>
                        <a:buNone/>
                      </a:pPr>
                      <a:r>
                        <a:rPr b="1" lang="en-US" sz="1000" u="none" cap="none" strike="noStrike">
                          <a:latin typeface="Arial"/>
                          <a:ea typeface="Arial"/>
                          <a:cs typeface="Arial"/>
                          <a:sym typeface="Arial"/>
                        </a:rPr>
                        <a:t>Melebihi harapan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6B16B"/>
                    </a:solidFill>
                  </a:tcPr>
                </a:tc>
                <a:tc>
                  <a:txBody>
                    <a:bodyPr/>
                    <a:lstStyle/>
                    <a:p>
                      <a:pPr indent="0" lvl="0" marL="104139" marR="0" rtl="0" algn="l">
                        <a:lnSpc>
                          <a:spcPct val="100000"/>
                        </a:lnSpc>
                        <a:spcBef>
                          <a:spcPts val="0"/>
                        </a:spcBef>
                        <a:spcAft>
                          <a:spcPts val="0"/>
                        </a:spcAft>
                        <a:buNone/>
                      </a:pPr>
                      <a:r>
                        <a:rPr b="1" lang="en-US" sz="1000" u="none" cap="none" strike="noStrike">
                          <a:latin typeface="Arial"/>
                          <a:ea typeface="Arial"/>
                          <a:cs typeface="Arial"/>
                          <a:sym typeface="Arial"/>
                        </a:rPr>
                        <a:t>Berkembang sesuai harapan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404495" marR="0" rtl="0" algn="l">
                        <a:lnSpc>
                          <a:spcPct val="100000"/>
                        </a:lnSpc>
                        <a:spcBef>
                          <a:spcPts val="0"/>
                        </a:spcBef>
                        <a:spcAft>
                          <a:spcPts val="0"/>
                        </a:spcAft>
                        <a:buNone/>
                      </a:pPr>
                      <a:r>
                        <a:rPr b="1" lang="en-US" sz="1000" u="none" cap="none" strike="noStrike">
                          <a:latin typeface="Arial"/>
                          <a:ea typeface="Arial"/>
                          <a:cs typeface="Arial"/>
                          <a:sym typeface="Arial"/>
                        </a:rPr>
                        <a:t>Mulai berkembang</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499"/>
                    </a:solidFill>
                  </a:tcPr>
                </a:tc>
                <a:tc>
                  <a:txBody>
                    <a:bodyPr/>
                    <a:lstStyle/>
                    <a:p>
                      <a:pPr indent="0" lvl="0" marL="229870" marR="0" rtl="0" algn="l">
                        <a:lnSpc>
                          <a:spcPct val="100000"/>
                        </a:lnSpc>
                        <a:spcBef>
                          <a:spcPts val="0"/>
                        </a:spcBef>
                        <a:spcAft>
                          <a:spcPts val="0"/>
                        </a:spcAft>
                        <a:buNone/>
                      </a:pPr>
                      <a:r>
                        <a:rPr b="1" lang="en-US" sz="1000" u="none" cap="none" strike="noStrike">
                          <a:latin typeface="Arial"/>
                          <a:ea typeface="Arial"/>
                          <a:cs typeface="Arial"/>
                          <a:sym typeface="Arial"/>
                        </a:rPr>
                        <a:t>Belum berkembang</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88900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Perencanaan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7150" marR="283845" rtl="0" algn="l">
                        <a:lnSpc>
                          <a:spcPct val="100000"/>
                        </a:lnSpc>
                        <a:spcBef>
                          <a:spcPts val="0"/>
                        </a:spcBef>
                        <a:spcAft>
                          <a:spcPts val="0"/>
                        </a:spcAft>
                        <a:buNone/>
                      </a:pPr>
                      <a:r>
                        <a:rPr lang="en-US" sz="1000" u="none" cap="none" strike="noStrike">
                          <a:latin typeface="Arial"/>
                          <a:ea typeface="Arial"/>
                          <a:cs typeface="Arial"/>
                          <a:sym typeface="Arial"/>
                        </a:rPr>
                        <a:t>Perencanaan yang jelas dan  matang: tujuan,</a:t>
                      </a:r>
                      <a:endParaRPr sz="1000" u="none" cap="none" strike="noStrike">
                        <a:latin typeface="Arial"/>
                        <a:ea typeface="Arial"/>
                        <a:cs typeface="Arial"/>
                        <a:sym typeface="Arial"/>
                      </a:endParaRPr>
                    </a:p>
                    <a:p>
                      <a:pPr indent="0" lvl="0" marL="57150" marR="345440" rtl="0" algn="l">
                        <a:lnSpc>
                          <a:spcPct val="100000"/>
                        </a:lnSpc>
                        <a:spcBef>
                          <a:spcPts val="0"/>
                        </a:spcBef>
                        <a:spcAft>
                          <a:spcPts val="0"/>
                        </a:spcAft>
                        <a:buNone/>
                      </a:pPr>
                      <a:r>
                        <a:rPr lang="en-US" sz="1000" u="none" cap="none" strike="noStrike">
                          <a:latin typeface="Arial"/>
                          <a:ea typeface="Arial"/>
                          <a:cs typeface="Arial"/>
                          <a:sym typeface="Arial"/>
                        </a:rPr>
                        <a:t>tahapan-tahapan penting  (milestones) serta lini masa  yang realistis</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6B16B"/>
                    </a:solidFill>
                  </a:tcPr>
                </a:tc>
                <a:tc>
                  <a:txBody>
                    <a:bodyPr/>
                    <a:lstStyle/>
                    <a:p>
                      <a:pPr indent="0" lvl="0" marL="57150" marR="98425" rtl="0" algn="l">
                        <a:lnSpc>
                          <a:spcPct val="100000"/>
                        </a:lnSpc>
                        <a:spcBef>
                          <a:spcPts val="0"/>
                        </a:spcBef>
                        <a:spcAft>
                          <a:spcPts val="0"/>
                        </a:spcAft>
                        <a:buNone/>
                      </a:pPr>
                      <a:r>
                        <a:rPr lang="en-US" sz="1000" u="none" cap="none" strike="noStrike">
                          <a:latin typeface="Arial"/>
                          <a:ea typeface="Arial"/>
                          <a:cs typeface="Arial"/>
                          <a:sym typeface="Arial"/>
                        </a:rPr>
                        <a:t>Perencanaan yang jelas: tujuan  dan lini masa yang realistis</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232409" rtl="0" algn="l">
                        <a:lnSpc>
                          <a:spcPct val="100000"/>
                        </a:lnSpc>
                        <a:spcBef>
                          <a:spcPts val="0"/>
                        </a:spcBef>
                        <a:spcAft>
                          <a:spcPts val="0"/>
                        </a:spcAft>
                        <a:buNone/>
                      </a:pPr>
                      <a:r>
                        <a:rPr lang="en-US" sz="1000" u="none" cap="none" strike="noStrike">
                          <a:latin typeface="Arial"/>
                          <a:ea typeface="Arial"/>
                          <a:cs typeface="Arial"/>
                          <a:sym typeface="Arial"/>
                        </a:rPr>
                        <a:t>Perencanaan memiliki tujuan  yang jelas</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499"/>
                    </a:solidFill>
                  </a:tcPr>
                </a:tc>
                <a:tc>
                  <a:txBody>
                    <a:bodyPr/>
                    <a:lstStyle/>
                    <a:p>
                      <a:pPr indent="0" lvl="0" marL="56514" marR="120014" rtl="0" algn="l">
                        <a:lnSpc>
                          <a:spcPct val="100000"/>
                        </a:lnSpc>
                        <a:spcBef>
                          <a:spcPts val="0"/>
                        </a:spcBef>
                        <a:spcAft>
                          <a:spcPts val="0"/>
                        </a:spcAft>
                        <a:buNone/>
                      </a:pPr>
                      <a:r>
                        <a:rPr lang="en-US" sz="1000" u="none" cap="none" strike="noStrike">
                          <a:latin typeface="Arial"/>
                          <a:ea typeface="Arial"/>
                          <a:cs typeface="Arial"/>
                          <a:sym typeface="Arial"/>
                        </a:rPr>
                        <a:t>Masih berupa curah  pendapat dan ide-ide aksi  yang belum beraturan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134620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Pelaksanaan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7150" marR="182245" rtl="0" algn="l">
                        <a:lnSpc>
                          <a:spcPct val="100000"/>
                        </a:lnSpc>
                        <a:spcBef>
                          <a:spcPts val="0"/>
                        </a:spcBef>
                        <a:spcAft>
                          <a:spcPts val="0"/>
                        </a:spcAft>
                        <a:buNone/>
                      </a:pPr>
                      <a:r>
                        <a:rPr lang="en-US" sz="1000" u="none" cap="none" strike="noStrike">
                          <a:latin typeface="Arial"/>
                          <a:ea typeface="Arial"/>
                          <a:cs typeface="Arial"/>
                          <a:sym typeface="Arial"/>
                        </a:rPr>
                        <a:t>Peserta didik mengidentifikasi  jalur yang berbeda untuk  menjalankan rencana. Mereka  dapat melaksanakan rencana  dengan proses yang  terkoordinasi, bervariasi dan  bekerja secara adaptif</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6B16B"/>
                    </a:solidFill>
                  </a:tcPr>
                </a:tc>
                <a:tc>
                  <a:txBody>
                    <a:bodyPr/>
                    <a:lstStyle/>
                    <a:p>
                      <a:pPr indent="0" lvl="0" marL="57150" marR="100965" rtl="0" algn="l">
                        <a:lnSpc>
                          <a:spcPct val="100000"/>
                        </a:lnSpc>
                        <a:spcBef>
                          <a:spcPts val="0"/>
                        </a:spcBef>
                        <a:spcAft>
                          <a:spcPts val="0"/>
                        </a:spcAft>
                        <a:buNone/>
                      </a:pPr>
                      <a:r>
                        <a:rPr lang="en-US" sz="1000" u="none" cap="none" strike="noStrike">
                          <a:latin typeface="Arial"/>
                          <a:ea typeface="Arial"/>
                          <a:cs typeface="Arial"/>
                          <a:sym typeface="Arial"/>
                        </a:rPr>
                        <a:t>Peserta didik mengidentifikasi  satu jalur untuk menjalankan  rencana. Mereka dapat  melaksanakan rencana dengan  proses yang terkoordinasi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180975" rtl="0" algn="l">
                        <a:lnSpc>
                          <a:spcPct val="100000"/>
                        </a:lnSpc>
                        <a:spcBef>
                          <a:spcPts val="0"/>
                        </a:spcBef>
                        <a:spcAft>
                          <a:spcPts val="0"/>
                        </a:spcAft>
                        <a:buNone/>
                      </a:pPr>
                      <a:r>
                        <a:rPr lang="en-US" sz="1000" u="none" cap="none" strike="noStrike">
                          <a:latin typeface="Arial"/>
                          <a:ea typeface="Arial"/>
                          <a:cs typeface="Arial"/>
                          <a:sym typeface="Arial"/>
                        </a:rPr>
                        <a:t>Peserta didik mengidentifikasi  satu</a:t>
                      </a:r>
                      <a:endParaRPr sz="1000" u="none" cap="none" strike="noStrike">
                        <a:latin typeface="Arial"/>
                        <a:ea typeface="Arial"/>
                        <a:cs typeface="Arial"/>
                        <a:sym typeface="Arial"/>
                      </a:endParaRPr>
                    </a:p>
                    <a:p>
                      <a:pPr indent="0" lvl="0" marL="56514" marR="264160" rtl="0" algn="l">
                        <a:lnSpc>
                          <a:spcPct val="100000"/>
                        </a:lnSpc>
                        <a:spcBef>
                          <a:spcPts val="0"/>
                        </a:spcBef>
                        <a:spcAft>
                          <a:spcPts val="0"/>
                        </a:spcAft>
                        <a:buNone/>
                      </a:pPr>
                      <a:r>
                        <a:rPr lang="en-US" sz="1000" u="none" cap="none" strike="noStrike">
                          <a:latin typeface="Arial"/>
                          <a:ea typeface="Arial"/>
                          <a:cs typeface="Arial"/>
                          <a:sym typeface="Arial"/>
                        </a:rPr>
                        <a:t>jalur untuk menjalankan  rencana. Mereka dapat  melaksanakan proses runtut  dan meminta bantuan pada  pihak-pihak yang sesuai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499"/>
                    </a:solidFill>
                  </a:tcPr>
                </a:tc>
                <a:tc>
                  <a:txBody>
                    <a:bodyPr/>
                    <a:lstStyle/>
                    <a:p>
                      <a:pPr indent="0" lvl="0" marL="56514" marR="197485" rtl="0" algn="l">
                        <a:lnSpc>
                          <a:spcPct val="100000"/>
                        </a:lnSpc>
                        <a:spcBef>
                          <a:spcPts val="0"/>
                        </a:spcBef>
                        <a:spcAft>
                          <a:spcPts val="0"/>
                        </a:spcAft>
                        <a:buNone/>
                      </a:pPr>
                      <a:r>
                        <a:rPr lang="en-US" sz="1000" u="none" cap="none" strike="noStrike">
                          <a:latin typeface="Arial"/>
                          <a:ea typeface="Arial"/>
                          <a:cs typeface="Arial"/>
                          <a:sym typeface="Arial"/>
                        </a:rPr>
                        <a:t>Siswa melaksanakan  aktivitas-aktivitas secara  sporadis</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1068175">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Ketepatan sasaran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7150" marR="260350" rtl="0" algn="l">
                        <a:lnSpc>
                          <a:spcPct val="100000"/>
                        </a:lnSpc>
                        <a:spcBef>
                          <a:spcPts val="0"/>
                        </a:spcBef>
                        <a:spcAft>
                          <a:spcPts val="0"/>
                        </a:spcAft>
                        <a:buNone/>
                      </a:pPr>
                      <a:r>
                        <a:rPr lang="en-US" sz="1000" u="none" cap="none" strike="noStrike">
                          <a:latin typeface="Arial"/>
                          <a:ea typeface="Arial"/>
                          <a:cs typeface="Arial"/>
                          <a:sym typeface="Arial"/>
                        </a:rPr>
                        <a:t>Solusi/aksi yang ditawarkan  menyasar inti permasalahan,  realistis dan memberikan  dampak</a:t>
                      </a:r>
                      <a:endParaRPr sz="1000" u="none" cap="none" strike="noStrike">
                        <a:latin typeface="Arial"/>
                        <a:ea typeface="Arial"/>
                        <a:cs typeface="Arial"/>
                        <a:sym typeface="Arial"/>
                      </a:endParaRPr>
                    </a:p>
                    <a:p>
                      <a:pPr indent="0" lvl="0" marL="57150" marR="0" rtl="0" algn="l">
                        <a:lnSpc>
                          <a:spcPct val="100000"/>
                        </a:lnSpc>
                        <a:spcBef>
                          <a:spcPts val="0"/>
                        </a:spcBef>
                        <a:spcAft>
                          <a:spcPts val="0"/>
                        </a:spcAft>
                        <a:buNone/>
                      </a:pPr>
                      <a:r>
                        <a:rPr lang="en-US" sz="1000" u="none" cap="none" strike="noStrike">
                          <a:latin typeface="Arial"/>
                          <a:ea typeface="Arial"/>
                          <a:cs typeface="Arial"/>
                          <a:sym typeface="Arial"/>
                        </a:rPr>
                        <a:t>yang berkesinambungan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6B16B"/>
                    </a:solidFill>
                  </a:tcPr>
                </a:tc>
                <a:tc>
                  <a:txBody>
                    <a:bodyPr/>
                    <a:lstStyle/>
                    <a:p>
                      <a:pPr indent="0" lvl="0" marL="57150" marR="73660" rtl="0" algn="l">
                        <a:lnSpc>
                          <a:spcPct val="100000"/>
                        </a:lnSpc>
                        <a:spcBef>
                          <a:spcPts val="0"/>
                        </a:spcBef>
                        <a:spcAft>
                          <a:spcPts val="0"/>
                        </a:spcAft>
                        <a:buNone/>
                      </a:pPr>
                      <a:r>
                        <a:rPr lang="en-US" sz="1000" u="none" cap="none" strike="noStrike">
                          <a:latin typeface="Arial"/>
                          <a:ea typeface="Arial"/>
                          <a:cs typeface="Arial"/>
                          <a:sym typeface="Arial"/>
                        </a:rPr>
                        <a:t>Solusi/ aksi yang ditawarkan  menyasar faktor-faktor yang  terkait dengan permasalahan  dan memberikan dampak positif  sementara</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CD"/>
                    </a:solidFill>
                  </a:tcPr>
                </a:tc>
                <a:tc>
                  <a:txBody>
                    <a:bodyPr/>
                    <a:lstStyle/>
                    <a:p>
                      <a:pPr indent="0" lvl="0" marL="56514" marR="295275" rtl="0" algn="l">
                        <a:lnSpc>
                          <a:spcPct val="100000"/>
                        </a:lnSpc>
                        <a:spcBef>
                          <a:spcPts val="0"/>
                        </a:spcBef>
                        <a:spcAft>
                          <a:spcPts val="0"/>
                        </a:spcAft>
                        <a:buNone/>
                      </a:pPr>
                      <a:r>
                        <a:rPr lang="en-US" sz="1000" u="none" cap="none" strike="noStrike">
                          <a:latin typeface="Arial"/>
                          <a:ea typeface="Arial"/>
                          <a:cs typeface="Arial"/>
                          <a:sym typeface="Arial"/>
                        </a:rPr>
                        <a:t>Solusi/aksi yang ditawarkan  berupa ide yang masih di  permukaan permasalahan  dan/atau kurang realistis</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499"/>
                    </a:solidFill>
                  </a:tcPr>
                </a:tc>
                <a:tc>
                  <a:txBody>
                    <a:bodyPr/>
                    <a:lstStyle/>
                    <a:p>
                      <a:pPr indent="0" lvl="0" marL="56514" marR="147955" rtl="0" algn="l">
                        <a:lnSpc>
                          <a:spcPct val="100000"/>
                        </a:lnSpc>
                        <a:spcBef>
                          <a:spcPts val="0"/>
                        </a:spcBef>
                        <a:spcAft>
                          <a:spcPts val="0"/>
                        </a:spcAft>
                        <a:buNone/>
                      </a:pPr>
                      <a:r>
                        <a:rPr lang="en-US" sz="1000" u="none" cap="none" strike="noStrike">
                          <a:latin typeface="Arial"/>
                          <a:ea typeface="Arial"/>
                          <a:cs typeface="Arial"/>
                          <a:sym typeface="Arial"/>
                        </a:rPr>
                        <a:t>Masih dalam tahapan  identifikasi faktor yang  menyebabkan  permasalahan dan akibat  yang ditimbulkan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bl>
          </a:graphicData>
        </a:graphic>
      </p:graphicFrame>
      <p:sp>
        <p:nvSpPr>
          <p:cNvPr id="430" name="Google Shape;430;p34"/>
          <p:cNvSpPr txBox="1"/>
          <p:nvPr/>
        </p:nvSpPr>
        <p:spPr>
          <a:xfrm>
            <a:off x="250824" y="167512"/>
            <a:ext cx="258127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latin typeface="Caladea"/>
                <a:ea typeface="Caladea"/>
                <a:cs typeface="Caladea"/>
                <a:sym typeface="Caladea"/>
              </a:rPr>
              <a:t>Rubrik asesmen sumatif projek</a:t>
            </a:r>
            <a:endParaRPr sz="1400">
              <a:latin typeface="Caladea"/>
              <a:ea typeface="Caladea"/>
              <a:cs typeface="Caladea"/>
              <a:sym typeface="Calade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5"/>
          <p:cNvSpPr txBox="1"/>
          <p:nvPr/>
        </p:nvSpPr>
        <p:spPr>
          <a:xfrm>
            <a:off x="521678" y="3334810"/>
            <a:ext cx="1066165" cy="939165"/>
          </a:xfrm>
          <a:prstGeom prst="rect">
            <a:avLst/>
          </a:prstGeom>
          <a:noFill/>
          <a:ln>
            <a:noFill/>
          </a:ln>
        </p:spPr>
        <p:txBody>
          <a:bodyPr anchorCtr="0" anchor="t" bIns="0" lIns="0" spcFirstLastPara="1" rIns="0" wrap="square" tIns="20950">
            <a:spAutoFit/>
          </a:bodyPr>
          <a:lstStyle/>
          <a:p>
            <a:pPr indent="292735" lvl="0" marL="12700" marR="5080" rtl="0" algn="r">
              <a:lnSpc>
                <a:spcPct val="110000"/>
              </a:lnSpc>
              <a:spcBef>
                <a:spcPts val="0"/>
              </a:spcBef>
              <a:spcAft>
                <a:spcPts val="0"/>
              </a:spcAft>
              <a:buNone/>
            </a:pPr>
            <a:r>
              <a:rPr lang="en-US" sz="1100">
                <a:latin typeface="Arial"/>
                <a:ea typeface="Arial"/>
                <a:cs typeface="Arial"/>
                <a:sym typeface="Arial"/>
              </a:rPr>
              <a:t>Waktu: 3 JP  Bahan: alat tulis  Peran Guru:  pendamping dan</a:t>
            </a:r>
            <a:endParaRPr sz="1100">
              <a:latin typeface="Arial"/>
              <a:ea typeface="Arial"/>
              <a:cs typeface="Arial"/>
              <a:sym typeface="Arial"/>
            </a:endParaRPr>
          </a:p>
          <a:p>
            <a:pPr indent="0" lvl="0" marL="0" marR="5715" rtl="0" algn="r">
              <a:lnSpc>
                <a:spcPct val="100000"/>
              </a:lnSpc>
              <a:spcBef>
                <a:spcPts val="0"/>
              </a:spcBef>
              <a:spcAft>
                <a:spcPts val="0"/>
              </a:spcAft>
              <a:buNone/>
            </a:pPr>
            <a:r>
              <a:rPr lang="en-US" sz="1100">
                <a:latin typeface="Arial"/>
                <a:ea typeface="Arial"/>
                <a:cs typeface="Arial"/>
                <a:sym typeface="Arial"/>
              </a:rPr>
              <a:t>fasilitator</a:t>
            </a:r>
            <a:endParaRPr sz="1100">
              <a:latin typeface="Arial"/>
              <a:ea typeface="Arial"/>
              <a:cs typeface="Arial"/>
              <a:sym typeface="Arial"/>
            </a:endParaRPr>
          </a:p>
        </p:txBody>
      </p:sp>
      <p:sp>
        <p:nvSpPr>
          <p:cNvPr id="436" name="Google Shape;436;p35"/>
          <p:cNvSpPr txBox="1"/>
          <p:nvPr/>
        </p:nvSpPr>
        <p:spPr>
          <a:xfrm>
            <a:off x="73024" y="66928"/>
            <a:ext cx="1289050" cy="939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1" lang="en-US" sz="1200">
                <a:latin typeface="Caladea"/>
                <a:ea typeface="Caladea"/>
                <a:cs typeface="Caladea"/>
                <a:sym typeface="Caladea"/>
              </a:rPr>
              <a:t>20. Kampanye  sebagai hasil  akhir projek  (hasil refleksi dan  evaluasi)</a:t>
            </a:r>
            <a:endParaRPr sz="1200">
              <a:latin typeface="Caladea"/>
              <a:ea typeface="Caladea"/>
              <a:cs typeface="Caladea"/>
              <a:sym typeface="Caladea"/>
            </a:endParaRPr>
          </a:p>
        </p:txBody>
      </p:sp>
      <p:sp>
        <p:nvSpPr>
          <p:cNvPr id="437" name="Google Shape;437;p35"/>
          <p:cNvSpPr txBox="1"/>
          <p:nvPr/>
        </p:nvSpPr>
        <p:spPr>
          <a:xfrm>
            <a:off x="1645621" y="114474"/>
            <a:ext cx="7217409" cy="1477645"/>
          </a:xfrm>
          <a:prstGeom prst="rect">
            <a:avLst/>
          </a:prstGeom>
          <a:solidFill>
            <a:srgbClr val="D8E9D3"/>
          </a:solidFill>
          <a:ln cap="flat" cmpd="sng" w="9525">
            <a:solidFill>
              <a:srgbClr val="000000"/>
            </a:solidFill>
            <a:prstDash val="solid"/>
            <a:round/>
            <a:headEnd len="sm" w="sm" type="none"/>
            <a:tailEnd len="sm" w="sm" type="none"/>
          </a:ln>
        </p:spPr>
        <p:txBody>
          <a:bodyPr anchorCtr="0" anchor="t" bIns="0" lIns="0" spcFirstLastPara="1" rIns="0" wrap="square" tIns="79375">
            <a:spAutoFit/>
          </a:bodyPr>
          <a:lstStyle/>
          <a:p>
            <a:pPr indent="0" lvl="0" marL="85090" marR="0" rtl="0" algn="l">
              <a:lnSpc>
                <a:spcPct val="100000"/>
              </a:lnSpc>
              <a:spcBef>
                <a:spcPts val="0"/>
              </a:spcBef>
              <a:spcAft>
                <a:spcPts val="0"/>
              </a:spcAft>
              <a:buNone/>
            </a:pPr>
            <a:r>
              <a:rPr b="1" lang="en-US" sz="1200">
                <a:latin typeface="Caladea"/>
                <a:ea typeface="Caladea"/>
                <a:cs typeface="Caladea"/>
                <a:sym typeface="Caladea"/>
              </a:rPr>
              <a:t>Pelaksanaan:</a:t>
            </a:r>
            <a:endParaRPr sz="1200">
              <a:latin typeface="Caladea"/>
              <a:ea typeface="Caladea"/>
              <a:cs typeface="Caladea"/>
              <a:sym typeface="Caladea"/>
            </a:endParaRPr>
          </a:p>
          <a:p>
            <a:pPr indent="0" lvl="0" marL="262890" marR="0" rtl="0" algn="l">
              <a:lnSpc>
                <a:spcPct val="100000"/>
              </a:lnSpc>
              <a:spcBef>
                <a:spcPts val="0"/>
              </a:spcBef>
              <a:spcAft>
                <a:spcPts val="0"/>
              </a:spcAft>
              <a:buNone/>
            </a:pPr>
            <a:r>
              <a:rPr b="1" lang="en-US" sz="1200">
                <a:latin typeface="Caladea"/>
                <a:ea typeface="Caladea"/>
                <a:cs typeface="Caladea"/>
                <a:sym typeface="Caladea"/>
              </a:rPr>
              <a:t>-	</a:t>
            </a:r>
            <a:r>
              <a:rPr lang="en-US" sz="1200">
                <a:latin typeface="Caladea"/>
                <a:ea typeface="Caladea"/>
                <a:cs typeface="Caladea"/>
                <a:sym typeface="Caladea"/>
              </a:rPr>
              <a:t>Guru mendistribusikan lembaran kertas refleksi akhir untuk diisi para peserta didik</a:t>
            </a:r>
            <a:endParaRPr sz="1200">
              <a:latin typeface="Caladea"/>
              <a:ea typeface="Caladea"/>
              <a:cs typeface="Caladea"/>
              <a:sym typeface="Caladea"/>
            </a:endParaRPr>
          </a:p>
          <a:p>
            <a:pPr indent="-279400" lvl="0" marL="542925" marR="0" rtl="0" algn="l">
              <a:lnSpc>
                <a:spcPct val="100000"/>
              </a:lnSpc>
              <a:spcBef>
                <a:spcPts val="0"/>
              </a:spcBef>
              <a:spcAft>
                <a:spcPts val="0"/>
              </a:spcAft>
              <a:buSzPts val="1200"/>
              <a:buFont typeface="Caladea"/>
              <a:buChar char="-"/>
            </a:pPr>
            <a:r>
              <a:rPr lang="en-US" sz="1200">
                <a:latin typeface="Caladea"/>
                <a:ea typeface="Caladea"/>
                <a:cs typeface="Caladea"/>
                <a:sym typeface="Caladea"/>
              </a:rPr>
              <a:t>Lembaran refleksi untuk individual dan lembar evaluasi kerja setiap peserta didik dalam kelompok</a:t>
            </a:r>
            <a:endParaRPr sz="1200">
              <a:latin typeface="Caladea"/>
              <a:ea typeface="Caladea"/>
              <a:cs typeface="Caladea"/>
              <a:sym typeface="Caladea"/>
            </a:endParaRPr>
          </a:p>
          <a:p>
            <a:pPr indent="-279400" lvl="0" marL="542290" marR="504825" rtl="0" algn="l">
              <a:lnSpc>
                <a:spcPct val="100000"/>
              </a:lnSpc>
              <a:spcBef>
                <a:spcPts val="0"/>
              </a:spcBef>
              <a:spcAft>
                <a:spcPts val="0"/>
              </a:spcAft>
              <a:buSzPts val="1200"/>
              <a:buFont typeface="Caladea"/>
              <a:buChar char="-"/>
            </a:pPr>
            <a:r>
              <a:rPr lang="en-US" sz="1200">
                <a:latin typeface="Caladea"/>
                <a:ea typeface="Caladea"/>
                <a:cs typeface="Caladea"/>
                <a:sym typeface="Caladea"/>
              </a:rPr>
              <a:t>Diharapkan dari lembaran refleksi dan evaluasi akhir, guru dapat melihat perkembangan setiap  peserta didik dan pemahaman terhadap topik</a:t>
            </a:r>
            <a:endParaRPr sz="1200">
              <a:latin typeface="Caladea"/>
              <a:ea typeface="Caladea"/>
              <a:cs typeface="Caladea"/>
              <a:sym typeface="Caladea"/>
            </a:endParaRPr>
          </a:p>
          <a:p>
            <a:pPr indent="-279400" lvl="0" marL="542290" marR="719455" rtl="0" algn="l">
              <a:lnSpc>
                <a:spcPct val="100000"/>
              </a:lnSpc>
              <a:spcBef>
                <a:spcPts val="0"/>
              </a:spcBef>
              <a:spcAft>
                <a:spcPts val="0"/>
              </a:spcAft>
              <a:buSzPts val="1200"/>
              <a:buFont typeface="Caladea"/>
              <a:buChar char="-"/>
            </a:pPr>
            <a:r>
              <a:rPr lang="en-US" sz="1200">
                <a:latin typeface="Caladea"/>
                <a:ea typeface="Caladea"/>
                <a:cs typeface="Caladea"/>
                <a:sym typeface="Caladea"/>
              </a:rPr>
              <a:t>Guru dapat memberi masukan dan pendapat mengenai aktivitas kampanye sebelumnya dan  memperlihatkan cuplikan video atau dokumentasi kampanye yang ada.</a:t>
            </a:r>
            <a:endParaRPr sz="1200">
              <a:latin typeface="Caladea"/>
              <a:ea typeface="Caladea"/>
              <a:cs typeface="Caladea"/>
              <a:sym typeface="Caladea"/>
            </a:endParaRPr>
          </a:p>
        </p:txBody>
      </p:sp>
      <p:sp>
        <p:nvSpPr>
          <p:cNvPr id="438" name="Google Shape;438;p35"/>
          <p:cNvSpPr txBox="1"/>
          <p:nvPr/>
        </p:nvSpPr>
        <p:spPr>
          <a:xfrm>
            <a:off x="7055510" y="4120091"/>
            <a:ext cx="1807845" cy="86233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0" lIns="0" spcFirstLastPara="1" rIns="0" wrap="square" tIns="80000">
            <a:spAutoFit/>
          </a:bodyPr>
          <a:lstStyle/>
          <a:p>
            <a:pPr indent="0" lvl="0" marL="85725" marR="0" rtl="0" algn="l">
              <a:lnSpc>
                <a:spcPct val="100000"/>
              </a:lnSpc>
              <a:spcBef>
                <a:spcPts val="0"/>
              </a:spcBef>
              <a:spcAft>
                <a:spcPts val="0"/>
              </a:spcAft>
              <a:buNone/>
            </a:pPr>
            <a:r>
              <a:rPr lang="en-US" sz="1100">
                <a:latin typeface="Times New Roman"/>
                <a:ea typeface="Times New Roman"/>
                <a:cs typeface="Times New Roman"/>
                <a:sym typeface="Times New Roman"/>
              </a:rPr>
              <a:t>Tips:</a:t>
            </a:r>
            <a:endParaRPr sz="1100">
              <a:latin typeface="Times New Roman"/>
              <a:ea typeface="Times New Roman"/>
              <a:cs typeface="Times New Roman"/>
              <a:sym typeface="Times New Roman"/>
            </a:endParaRPr>
          </a:p>
          <a:p>
            <a:pPr indent="0" lvl="0" marL="85725" marR="243840" rtl="0" algn="just">
              <a:lnSpc>
                <a:spcPct val="100000"/>
              </a:lnSpc>
              <a:spcBef>
                <a:spcPts val="0"/>
              </a:spcBef>
              <a:spcAft>
                <a:spcPts val="0"/>
              </a:spcAft>
              <a:buNone/>
            </a:pPr>
            <a:r>
              <a:rPr lang="en-US" sz="1100">
                <a:latin typeface="Times New Roman"/>
                <a:ea typeface="Times New Roman"/>
                <a:cs typeface="Times New Roman"/>
                <a:sym typeface="Times New Roman"/>
              </a:rPr>
              <a:t>Terlampir contoh lembar  reﬂeksi akhir yang dapat  dimodiﬁkasi guru</a:t>
            </a:r>
            <a:endParaRPr sz="11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aphicFrame>
        <p:nvGraphicFramePr>
          <p:cNvPr id="443" name="Google Shape;443;p36"/>
          <p:cNvGraphicFramePr/>
          <p:nvPr/>
        </p:nvGraphicFramePr>
        <p:xfrm>
          <a:off x="146049" y="431774"/>
          <a:ext cx="3000000" cy="3000000"/>
        </p:xfrm>
        <a:graphic>
          <a:graphicData uri="http://schemas.openxmlformats.org/drawingml/2006/table">
            <a:tbl>
              <a:tblPr bandRow="1" firstRow="1">
                <a:noFill/>
                <a:tableStyleId>{9C028CCA-BE52-4362-A780-9FF6EA753609}</a:tableStyleId>
              </a:tblPr>
              <a:tblGrid>
                <a:gridCol w="4612000"/>
                <a:gridCol w="857250"/>
                <a:gridCol w="870575"/>
                <a:gridCol w="843275"/>
                <a:gridCol w="911225"/>
                <a:gridCol w="734050"/>
              </a:tblGrid>
              <a:tr h="469900">
                <a:tc>
                  <a:txBody>
                    <a:bodyPr/>
                    <a:lstStyle/>
                    <a:p>
                      <a:pPr indent="0" lvl="0" marL="56514" marR="4135754" rtl="0" algn="l">
                        <a:lnSpc>
                          <a:spcPct val="102299"/>
                        </a:lnSpc>
                        <a:spcBef>
                          <a:spcPts val="0"/>
                        </a:spcBef>
                        <a:spcAft>
                          <a:spcPts val="0"/>
                        </a:spcAft>
                        <a:buNone/>
                      </a:pPr>
                      <a:r>
                        <a:rPr lang="en-US" sz="1100" u="none" cap="none" strike="noStrike">
                          <a:latin typeface="Arial"/>
                          <a:ea typeface="Arial"/>
                          <a:cs typeface="Arial"/>
                          <a:sym typeface="Arial"/>
                        </a:rPr>
                        <a:t>Nama:  Kelas:</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78740" marR="0" rtl="0" algn="l">
                        <a:lnSpc>
                          <a:spcPct val="100000"/>
                        </a:lnSpc>
                        <a:spcBef>
                          <a:spcPts val="0"/>
                        </a:spcBef>
                        <a:spcAft>
                          <a:spcPts val="0"/>
                        </a:spcAft>
                        <a:buNone/>
                      </a:pPr>
                      <a:r>
                        <a:rPr lang="en-US" sz="900" u="none" cap="none" strike="noStrike">
                          <a:latin typeface="Arial"/>
                          <a:ea typeface="Arial"/>
                          <a:cs typeface="Arial"/>
                          <a:sym typeface="Arial"/>
                        </a:rPr>
                        <a:t>Sangat setuju</a:t>
                      </a:r>
                      <a:endParaRPr sz="900" u="none" cap="none" strike="noStrike">
                        <a:latin typeface="Arial"/>
                        <a:ea typeface="Arial"/>
                        <a:cs typeface="Arial"/>
                        <a:sym typeface="Arial"/>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c>
                  <a:txBody>
                    <a:bodyPr/>
                    <a:lstStyle/>
                    <a:p>
                      <a:pPr indent="0" lvl="0" marL="273050" marR="0" rtl="0" algn="l">
                        <a:lnSpc>
                          <a:spcPct val="100000"/>
                        </a:lnSpc>
                        <a:spcBef>
                          <a:spcPts val="0"/>
                        </a:spcBef>
                        <a:spcAft>
                          <a:spcPts val="0"/>
                        </a:spcAft>
                        <a:buNone/>
                      </a:pPr>
                      <a:r>
                        <a:rPr lang="en-US" sz="900" u="none" cap="none" strike="noStrike">
                          <a:latin typeface="Arial"/>
                          <a:ea typeface="Arial"/>
                          <a:cs typeface="Arial"/>
                          <a:sym typeface="Arial"/>
                        </a:rPr>
                        <a:t>Setuju</a:t>
                      </a:r>
                      <a:endParaRPr sz="900" u="none" cap="none" strike="noStrike">
                        <a:latin typeface="Arial"/>
                        <a:ea typeface="Arial"/>
                        <a:cs typeface="Arial"/>
                        <a:sym typeface="Arial"/>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c>
                  <a:txBody>
                    <a:bodyPr/>
                    <a:lstStyle/>
                    <a:p>
                      <a:pPr indent="0" lvl="0" marL="115570" marR="0" rtl="0" algn="l">
                        <a:lnSpc>
                          <a:spcPct val="100000"/>
                        </a:lnSpc>
                        <a:spcBef>
                          <a:spcPts val="0"/>
                        </a:spcBef>
                        <a:spcAft>
                          <a:spcPts val="0"/>
                        </a:spcAft>
                        <a:buNone/>
                      </a:pPr>
                      <a:r>
                        <a:rPr lang="en-US" sz="900" u="none" cap="none" strike="noStrike">
                          <a:latin typeface="Arial"/>
                          <a:ea typeface="Arial"/>
                          <a:cs typeface="Arial"/>
                          <a:sym typeface="Arial"/>
                        </a:rPr>
                        <a:t>Tidak setuju</a:t>
                      </a:r>
                      <a:endParaRPr sz="900" u="none" cap="none" strike="noStrike">
                        <a:latin typeface="Arial"/>
                        <a:ea typeface="Arial"/>
                        <a:cs typeface="Arial"/>
                        <a:sym typeface="Arial"/>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c>
                  <a:txBody>
                    <a:bodyPr/>
                    <a:lstStyle/>
                    <a:p>
                      <a:pPr indent="-165735" lvl="0" marL="302895" marR="132715" rtl="0" algn="l">
                        <a:lnSpc>
                          <a:spcPct val="116666"/>
                        </a:lnSpc>
                        <a:spcBef>
                          <a:spcPts val="0"/>
                        </a:spcBef>
                        <a:spcAft>
                          <a:spcPts val="0"/>
                        </a:spcAft>
                        <a:buNone/>
                      </a:pPr>
                      <a:r>
                        <a:rPr lang="en-US" sz="900" u="none" cap="none" strike="noStrike">
                          <a:latin typeface="Arial"/>
                          <a:ea typeface="Arial"/>
                          <a:cs typeface="Arial"/>
                          <a:sym typeface="Arial"/>
                        </a:rPr>
                        <a:t>Sangat tidak  setuju</a:t>
                      </a:r>
                      <a:endParaRPr sz="900" u="none" cap="none" strike="noStrike">
                        <a:latin typeface="Arial"/>
                        <a:ea typeface="Arial"/>
                        <a:cs typeface="Arial"/>
                        <a:sym typeface="Arial"/>
                      </a:endParaRPr>
                    </a:p>
                  </a:txBody>
                  <a:tcPr marT="603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c>
                  <a:txBody>
                    <a:bodyPr/>
                    <a:lstStyle/>
                    <a:p>
                      <a:pPr indent="0" lvl="0" marL="102235" marR="0" rtl="0" algn="l">
                        <a:lnSpc>
                          <a:spcPct val="100000"/>
                        </a:lnSpc>
                        <a:spcBef>
                          <a:spcPts val="0"/>
                        </a:spcBef>
                        <a:spcAft>
                          <a:spcPts val="0"/>
                        </a:spcAft>
                        <a:buNone/>
                      </a:pPr>
                      <a:r>
                        <a:rPr lang="en-US" sz="900" u="none" cap="none" strike="noStrike">
                          <a:latin typeface="Arial"/>
                          <a:ea typeface="Arial"/>
                          <a:cs typeface="Arial"/>
                          <a:sym typeface="Arial"/>
                        </a:rPr>
                        <a:t>Tidak tahu</a:t>
                      </a:r>
                      <a:endParaRPr sz="900" u="none" cap="none" strike="noStrike">
                        <a:latin typeface="Arial"/>
                        <a:ea typeface="Arial"/>
                        <a:cs typeface="Arial"/>
                        <a:sym typeface="Arial"/>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469900">
                <a:tc>
                  <a:txBody>
                    <a:bodyPr/>
                    <a:lstStyle/>
                    <a:p>
                      <a:pPr indent="0" lvl="0" marL="56514" marR="666115" rtl="0" algn="l">
                        <a:lnSpc>
                          <a:spcPct val="102299"/>
                        </a:lnSpc>
                        <a:spcBef>
                          <a:spcPts val="0"/>
                        </a:spcBef>
                        <a:spcAft>
                          <a:spcPts val="0"/>
                        </a:spcAft>
                        <a:buNone/>
                      </a:pPr>
                      <a:r>
                        <a:rPr lang="en-US" sz="1100" u="none" cap="none" strike="noStrike">
                          <a:latin typeface="Arial"/>
                          <a:ea typeface="Arial"/>
                          <a:cs typeface="Arial"/>
                          <a:sym typeface="Arial"/>
                        </a:rPr>
                        <a:t>Melalui projek ini, aku semakin memahami jejak karbon sangat  berpengaruh terhadap perubahan iklim</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r>
              <a:tr h="469900">
                <a:tc>
                  <a:txBody>
                    <a:bodyPr/>
                    <a:lstStyle/>
                    <a:p>
                      <a:pPr indent="0" lvl="0" marL="56514" marR="697230" rtl="0" algn="l">
                        <a:lnSpc>
                          <a:spcPct val="102299"/>
                        </a:lnSpc>
                        <a:spcBef>
                          <a:spcPts val="0"/>
                        </a:spcBef>
                        <a:spcAft>
                          <a:spcPts val="0"/>
                        </a:spcAft>
                        <a:buNone/>
                      </a:pPr>
                      <a:r>
                        <a:rPr lang="en-US" sz="1100" u="none" cap="none" strike="noStrike">
                          <a:latin typeface="Arial"/>
                          <a:ea typeface="Arial"/>
                          <a:cs typeface="Arial"/>
                          <a:sym typeface="Arial"/>
                        </a:rPr>
                        <a:t>Melalui projek ini, aku mengerti harus menerapkan gaya hidup  berkelanjutan untuk menjaga ekosistem Bumi</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r>
              <a:tr h="469900">
                <a:tc>
                  <a:txBody>
                    <a:bodyPr/>
                    <a:lstStyle/>
                    <a:p>
                      <a:pPr indent="0" lvl="0" marL="56514" marR="187960" rtl="0" algn="l">
                        <a:lnSpc>
                          <a:spcPct val="102299"/>
                        </a:lnSpc>
                        <a:spcBef>
                          <a:spcPts val="0"/>
                        </a:spcBef>
                        <a:spcAft>
                          <a:spcPts val="0"/>
                        </a:spcAft>
                        <a:buNone/>
                      </a:pPr>
                      <a:r>
                        <a:rPr lang="en-US" sz="1100" u="none" cap="none" strike="noStrike">
                          <a:latin typeface="Arial"/>
                          <a:ea typeface="Arial"/>
                          <a:cs typeface="Arial"/>
                          <a:sym typeface="Arial"/>
                        </a:rPr>
                        <a:t>Selama projek ini, aku melakukan tanggung jawabku mengurangi jejak  karbon</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r>
              <a:tr h="469900">
                <a:tc>
                  <a:txBody>
                    <a:bodyPr/>
                    <a:lstStyle/>
                    <a:p>
                      <a:pPr indent="0" lvl="0" marL="56514" marR="783590" rtl="0" algn="l">
                        <a:lnSpc>
                          <a:spcPct val="102299"/>
                        </a:lnSpc>
                        <a:spcBef>
                          <a:spcPts val="0"/>
                        </a:spcBef>
                        <a:spcAft>
                          <a:spcPts val="0"/>
                        </a:spcAft>
                        <a:buNone/>
                      </a:pPr>
                      <a:r>
                        <a:rPr lang="en-US" sz="1100" u="none" cap="none" strike="noStrike">
                          <a:latin typeface="Arial"/>
                          <a:ea typeface="Arial"/>
                          <a:cs typeface="Arial"/>
                          <a:sym typeface="Arial"/>
                        </a:rPr>
                        <a:t>Aku lebih paham sumber penyumbang jejak karbon dan cara  menguranginya</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r>
              <a:tr h="298450">
                <a:tc>
                  <a:txBody>
                    <a:bodyPr/>
                    <a:lstStyle/>
                    <a:p>
                      <a:pPr indent="0" lvl="0" marL="56514" marR="0" rtl="0" algn="l">
                        <a:lnSpc>
                          <a:spcPct val="100000"/>
                        </a:lnSpc>
                        <a:spcBef>
                          <a:spcPts val="0"/>
                        </a:spcBef>
                        <a:spcAft>
                          <a:spcPts val="0"/>
                        </a:spcAft>
                        <a:buNone/>
                      </a:pPr>
                      <a:r>
                        <a:rPr lang="en-US" sz="1100" u="none" cap="none" strike="noStrike">
                          <a:latin typeface="Arial"/>
                          <a:ea typeface="Arial"/>
                          <a:cs typeface="Arial"/>
                          <a:sym typeface="Arial"/>
                        </a:rPr>
                        <a:t>Aku lebih paham bagaimana jejak karbon di sekolah dapat dikurangi</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r>
              <a:tr h="469900">
                <a:tc>
                  <a:txBody>
                    <a:bodyPr/>
                    <a:lstStyle/>
                    <a:p>
                      <a:pPr indent="0" lvl="0" marL="56514" marR="746760" rtl="0" algn="l">
                        <a:lnSpc>
                          <a:spcPct val="102299"/>
                        </a:lnSpc>
                        <a:spcBef>
                          <a:spcPts val="0"/>
                        </a:spcBef>
                        <a:spcAft>
                          <a:spcPts val="0"/>
                        </a:spcAft>
                        <a:buNone/>
                      </a:pPr>
                      <a:r>
                        <a:rPr lang="en-US" sz="1100" u="none" cap="none" strike="noStrike">
                          <a:latin typeface="Arial"/>
                          <a:ea typeface="Arial"/>
                          <a:cs typeface="Arial"/>
                          <a:sym typeface="Arial"/>
                        </a:rPr>
                        <a:t>Setelah projek ini, aku tahu apa yang aku akan lakukan untuk  membantu mengurangi jejak karbon</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r>
              <a:tr h="469900">
                <a:tc>
                  <a:txBody>
                    <a:bodyPr/>
                    <a:lstStyle/>
                    <a:p>
                      <a:pPr indent="0" lvl="0" marL="56514" marR="60960" rtl="0" algn="l">
                        <a:lnSpc>
                          <a:spcPct val="102299"/>
                        </a:lnSpc>
                        <a:spcBef>
                          <a:spcPts val="0"/>
                        </a:spcBef>
                        <a:spcAft>
                          <a:spcPts val="0"/>
                        </a:spcAft>
                        <a:buNone/>
                      </a:pPr>
                      <a:r>
                        <a:rPr lang="en-US" sz="1100" u="none" cap="none" strike="noStrike">
                          <a:latin typeface="Arial"/>
                          <a:ea typeface="Arial"/>
                          <a:cs typeface="Arial"/>
                          <a:sym typeface="Arial"/>
                        </a:rPr>
                        <a:t>Hal yang sebelumnya ingin aku pelajari mengenai jejak karbon dan gaya  hidup berkelanjutan</a:t>
                      </a:r>
                      <a:endParaRPr sz="1100" u="none" cap="none" strike="noStrike">
                        <a:latin typeface="Arial"/>
                        <a:ea typeface="Arial"/>
                        <a:cs typeface="Arial"/>
                        <a:sym typeface="Arial"/>
                      </a:endParaRPr>
                    </a:p>
                  </a:txBody>
                  <a:tcPr marT="476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DFE2"/>
                    </a:solidFill>
                  </a:tcPr>
                </a:tc>
                <a:tc gridSpan="5">
                  <a:txBody>
                    <a:bodyPr/>
                    <a:lstStyle/>
                    <a:p>
                      <a:pPr indent="0" lvl="0" marL="57150" marR="0" rtl="0" algn="l">
                        <a:lnSpc>
                          <a:spcPct val="100000"/>
                        </a:lnSpc>
                        <a:spcBef>
                          <a:spcPts val="0"/>
                        </a:spcBef>
                        <a:spcAft>
                          <a:spcPts val="0"/>
                        </a:spcAft>
                        <a:buNone/>
                      </a:pPr>
                      <a:r>
                        <a:rPr lang="en-US" sz="1100" u="none" cap="none" strike="noStrike">
                          <a:latin typeface="Arial"/>
                          <a:ea typeface="Arial"/>
                          <a:cs typeface="Arial"/>
                          <a:sym typeface="Arial"/>
                        </a:rPr>
                        <a:t>Hal yang ingin aku pelajari lebih lanjut mengenai jejak karbon</a:t>
                      </a:r>
                      <a:endParaRPr sz="1100" u="none" cap="none" strike="noStrike">
                        <a:latin typeface="Arial"/>
                        <a:ea typeface="Arial"/>
                        <a:cs typeface="Arial"/>
                        <a:sym typeface="Arial"/>
                      </a:endParaRPr>
                    </a:p>
                  </a:txBody>
                  <a:tcPr marT="5142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DFE2"/>
                    </a:solidFill>
                  </a:tcPr>
                </a:tc>
                <a:tc hMerge="1"/>
                <a:tc hMerge="1"/>
                <a:tc hMerge="1"/>
                <a:tc hMerge="1"/>
              </a:tr>
              <a:tr h="1028650">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gridSpan="5">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hMerge="1"/>
                <a:tc hMerge="1"/>
                <a:tc hMerge="1"/>
                <a:tc hMerge="1"/>
              </a:tr>
            </a:tbl>
          </a:graphicData>
        </a:graphic>
      </p:graphicFrame>
      <p:sp>
        <p:nvSpPr>
          <p:cNvPr id="444" name="Google Shape;444;p36"/>
          <p:cNvSpPr txBox="1"/>
          <p:nvPr/>
        </p:nvSpPr>
        <p:spPr>
          <a:xfrm>
            <a:off x="212724" y="154812"/>
            <a:ext cx="350329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latin typeface="Caladea"/>
                <a:ea typeface="Caladea"/>
                <a:cs typeface="Caladea"/>
                <a:sym typeface="Caladea"/>
              </a:rPr>
              <a:t>Contoh lembar refleksi akhir peserta didik</a:t>
            </a:r>
            <a:endParaRPr sz="1400">
              <a:latin typeface="Caladea"/>
              <a:ea typeface="Caladea"/>
              <a:cs typeface="Caladea"/>
              <a:sym typeface="Calade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graphicFrame>
        <p:nvGraphicFramePr>
          <p:cNvPr id="449" name="Google Shape;449;p37"/>
          <p:cNvGraphicFramePr/>
          <p:nvPr/>
        </p:nvGraphicFramePr>
        <p:xfrm>
          <a:off x="146049" y="228599"/>
          <a:ext cx="3000000" cy="3000000"/>
        </p:xfrm>
        <a:graphic>
          <a:graphicData uri="http://schemas.openxmlformats.org/drawingml/2006/table">
            <a:tbl>
              <a:tblPr bandRow="1" firstRow="1">
                <a:noFill/>
                <a:tableStyleId>{9C028CCA-BE52-4362-A780-9FF6EA753609}</a:tableStyleId>
              </a:tblPr>
              <a:tblGrid>
                <a:gridCol w="3667750"/>
                <a:gridCol w="382900"/>
                <a:gridCol w="382900"/>
                <a:gridCol w="382900"/>
                <a:gridCol w="382900"/>
                <a:gridCol w="382900"/>
                <a:gridCol w="3288025"/>
              </a:tblGrid>
              <a:tr h="1346200">
                <a:tc gridSpan="7">
                  <a:txBody>
                    <a:bodyPr/>
                    <a:lstStyle/>
                    <a:p>
                      <a:pPr indent="0" lvl="0" marL="56514" marR="7936865" rtl="0" algn="l">
                        <a:lnSpc>
                          <a:spcPct val="100000"/>
                        </a:lnSpc>
                        <a:spcBef>
                          <a:spcPts val="0"/>
                        </a:spcBef>
                        <a:spcAft>
                          <a:spcPts val="0"/>
                        </a:spcAft>
                        <a:buNone/>
                      </a:pPr>
                      <a:r>
                        <a:rPr lang="en-US" sz="1000" u="none" cap="none" strike="noStrike">
                          <a:latin typeface="Arial"/>
                          <a:ea typeface="Arial"/>
                          <a:cs typeface="Arial"/>
                          <a:sym typeface="Arial"/>
                        </a:rPr>
                        <a:t>Nama:  Kelompok:  Nama anggota:  1.</a:t>
                      </a:r>
                      <a:endParaRPr sz="1000" u="none" cap="none" strike="noStrike">
                        <a:latin typeface="Arial"/>
                        <a:ea typeface="Arial"/>
                        <a:cs typeface="Arial"/>
                        <a:sym typeface="Arial"/>
                      </a:endParaRPr>
                    </a:p>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2.</a:t>
                      </a:r>
                      <a:endParaRPr sz="1000" u="none" cap="none" strike="noStrike">
                        <a:latin typeface="Arial"/>
                        <a:ea typeface="Arial"/>
                        <a:cs typeface="Arial"/>
                        <a:sym typeface="Arial"/>
                      </a:endParaRPr>
                    </a:p>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3.</a:t>
                      </a:r>
                      <a:endParaRPr sz="1000" u="none" cap="none" strike="noStrike">
                        <a:latin typeface="Arial"/>
                        <a:ea typeface="Arial"/>
                        <a:cs typeface="Arial"/>
                        <a:sym typeface="Arial"/>
                      </a:endParaRPr>
                    </a:p>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4.</a:t>
                      </a:r>
                      <a:endParaRPr sz="1000" u="none" cap="none" strike="noStrike">
                        <a:latin typeface="Arial"/>
                        <a:ea typeface="Arial"/>
                        <a:cs typeface="Arial"/>
                        <a:sym typeface="Arial"/>
                      </a:endParaRPr>
                    </a:p>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5.</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DFE2"/>
                    </a:solidFill>
                  </a:tcPr>
                </a:tc>
                <a:tc hMerge="1"/>
                <a:tc hMerge="1"/>
                <a:tc hMerge="1"/>
                <a:tc hMerge="1"/>
                <a:tc hMerge="1"/>
                <a:tc hMerge="1"/>
              </a:tr>
              <a:tr h="431800">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1</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2</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7150" marR="0" rtl="0" algn="l">
                        <a:lnSpc>
                          <a:spcPct val="100000"/>
                        </a:lnSpc>
                        <a:spcBef>
                          <a:spcPts val="0"/>
                        </a:spcBef>
                        <a:spcAft>
                          <a:spcPts val="0"/>
                        </a:spcAft>
                        <a:buNone/>
                      </a:pPr>
                      <a:r>
                        <a:rPr lang="en-US" sz="1000" u="none" cap="none" strike="noStrike">
                          <a:latin typeface="Arial"/>
                          <a:ea typeface="Arial"/>
                          <a:cs typeface="Arial"/>
                          <a:sym typeface="Arial"/>
                        </a:rPr>
                        <a:t>3</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7150" marR="0" rtl="0" algn="l">
                        <a:lnSpc>
                          <a:spcPct val="100000"/>
                        </a:lnSpc>
                        <a:spcBef>
                          <a:spcPts val="0"/>
                        </a:spcBef>
                        <a:spcAft>
                          <a:spcPts val="0"/>
                        </a:spcAft>
                        <a:buNone/>
                      </a:pPr>
                      <a:r>
                        <a:rPr lang="en-US" sz="1000" u="none" cap="none" strike="noStrike">
                          <a:latin typeface="Arial"/>
                          <a:ea typeface="Arial"/>
                          <a:cs typeface="Arial"/>
                          <a:sym typeface="Arial"/>
                        </a:rPr>
                        <a:t>4</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5</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508634" rtl="0" algn="l">
                        <a:lnSpc>
                          <a:spcPct val="100000"/>
                        </a:lnSpc>
                        <a:spcBef>
                          <a:spcPts val="0"/>
                        </a:spcBef>
                        <a:spcAft>
                          <a:spcPts val="0"/>
                        </a:spcAft>
                        <a:buNone/>
                      </a:pPr>
                      <a:r>
                        <a:rPr lang="en-US" sz="1000" u="none" cap="none" strike="noStrike">
                          <a:latin typeface="Arial"/>
                          <a:ea typeface="Arial"/>
                          <a:cs typeface="Arial"/>
                          <a:sym typeface="Arial"/>
                        </a:rPr>
                        <a:t>Siapakah teman yang menunjukkan sikap positif  sepanjang projek ini?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58420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Kontribusi</a:t>
                      </a:r>
                      <a:endParaRPr sz="1000" u="none" cap="none" strike="noStrike">
                        <a:latin typeface="Arial"/>
                        <a:ea typeface="Arial"/>
                        <a:cs typeface="Arial"/>
                        <a:sym typeface="Arial"/>
                      </a:endParaRPr>
                    </a:p>
                    <a:p>
                      <a:pPr indent="0" lvl="0" marL="56514" marR="0" rtl="0" algn="l">
                        <a:lnSpc>
                          <a:spcPct val="100000"/>
                        </a:lnSpc>
                        <a:spcBef>
                          <a:spcPts val="0"/>
                        </a:spcBef>
                        <a:spcAft>
                          <a:spcPts val="0"/>
                        </a:spcAft>
                        <a:buNone/>
                      </a:pPr>
                      <a:r>
                        <a:rPr i="1" lang="en-US" sz="900" u="none" cap="none" strike="noStrike">
                          <a:latin typeface="Arial"/>
                          <a:ea typeface="Arial"/>
                          <a:cs typeface="Arial"/>
                          <a:sym typeface="Arial"/>
                        </a:rPr>
                        <a:t>Selalu memberikan ide, gagasan dan masukan dalam kerja kelompok</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D1DB"/>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134620" rtl="0" algn="l">
                        <a:lnSpc>
                          <a:spcPct val="100000"/>
                        </a:lnSpc>
                        <a:spcBef>
                          <a:spcPts val="0"/>
                        </a:spcBef>
                        <a:spcAft>
                          <a:spcPts val="0"/>
                        </a:spcAft>
                        <a:buNone/>
                      </a:pPr>
                      <a:r>
                        <a:rPr lang="en-US" sz="1000" u="none" cap="none" strike="noStrike">
                          <a:latin typeface="Arial"/>
                          <a:ea typeface="Arial"/>
                          <a:cs typeface="Arial"/>
                          <a:sym typeface="Arial"/>
                        </a:rPr>
                        <a:t>Siapakah teman yang menurutmu kurang berkontribusi  dalam kerja kelompok?</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54610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Solutif</a:t>
                      </a:r>
                      <a:endParaRPr sz="1000" u="none" cap="none" strike="noStrike">
                        <a:latin typeface="Arial"/>
                        <a:ea typeface="Arial"/>
                        <a:cs typeface="Arial"/>
                        <a:sym typeface="Arial"/>
                      </a:endParaRPr>
                    </a:p>
                    <a:p>
                      <a:pPr indent="0" lvl="0" marL="56514" marR="117475" rtl="0" algn="l">
                        <a:lnSpc>
                          <a:spcPct val="116666"/>
                        </a:lnSpc>
                        <a:spcBef>
                          <a:spcPts val="65"/>
                        </a:spcBef>
                        <a:spcAft>
                          <a:spcPts val="0"/>
                        </a:spcAft>
                        <a:buNone/>
                      </a:pPr>
                      <a:r>
                        <a:rPr i="1" lang="en-US" sz="900" u="none" cap="none" strike="noStrike">
                          <a:latin typeface="Arial"/>
                          <a:ea typeface="Arial"/>
                          <a:cs typeface="Arial"/>
                          <a:sym typeface="Arial"/>
                        </a:rPr>
                        <a:t>Selalu berusaha mencari solusi dalam permasalahan kerja kelompok  dan mencapai tenggang waktu yang ditentukan bersama</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D1DB"/>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501650" rtl="0" algn="l">
                        <a:lnSpc>
                          <a:spcPct val="100000"/>
                        </a:lnSpc>
                        <a:spcBef>
                          <a:spcPts val="0"/>
                        </a:spcBef>
                        <a:spcAft>
                          <a:spcPts val="0"/>
                        </a:spcAft>
                        <a:buNone/>
                      </a:pPr>
                      <a:r>
                        <a:rPr lang="en-US" sz="1000" u="none" cap="none" strike="noStrike">
                          <a:latin typeface="Arial"/>
                          <a:ea typeface="Arial"/>
                          <a:cs typeface="Arial"/>
                          <a:sym typeface="Arial"/>
                        </a:rPr>
                        <a:t>Saran apa yang dapat kamu berikan agar teman  tersebut dapat bekerja lebih baik?</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67945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Sikap diri</a:t>
                      </a:r>
                      <a:endParaRPr sz="1000" u="none" cap="none" strike="noStrike">
                        <a:latin typeface="Arial"/>
                        <a:ea typeface="Arial"/>
                        <a:cs typeface="Arial"/>
                        <a:sym typeface="Arial"/>
                      </a:endParaRPr>
                    </a:p>
                    <a:p>
                      <a:pPr indent="0" lvl="0" marL="56514" marR="408940" rtl="0" algn="l">
                        <a:lnSpc>
                          <a:spcPct val="116666"/>
                        </a:lnSpc>
                        <a:spcBef>
                          <a:spcPts val="60"/>
                        </a:spcBef>
                        <a:spcAft>
                          <a:spcPts val="0"/>
                        </a:spcAft>
                        <a:buNone/>
                      </a:pPr>
                      <a:r>
                        <a:rPr i="1" lang="en-US" sz="900" u="none" cap="none" strike="noStrike">
                          <a:latin typeface="Arial"/>
                          <a:ea typeface="Arial"/>
                          <a:cs typeface="Arial"/>
                          <a:sym typeface="Arial"/>
                        </a:rPr>
                        <a:t>Dapat mengatur diri, menjaga sikap dan memberikan suasana  menyenangkan dalam kerja kelompok, serta terbuka menerima  pendapat atau kritik</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D1DB"/>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Hal yang paling menyenangkan dalam projek ini: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41275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Fokus</a:t>
                      </a:r>
                      <a:endParaRPr sz="1000" u="none" cap="none" strike="noStrike">
                        <a:latin typeface="Arial"/>
                        <a:ea typeface="Arial"/>
                        <a:cs typeface="Arial"/>
                        <a:sym typeface="Arial"/>
                      </a:endParaRPr>
                    </a:p>
                    <a:p>
                      <a:pPr indent="0" lvl="0" marL="56514" marR="0" rtl="0" algn="l">
                        <a:lnSpc>
                          <a:spcPct val="100000"/>
                        </a:lnSpc>
                        <a:spcBef>
                          <a:spcPts val="0"/>
                        </a:spcBef>
                        <a:spcAft>
                          <a:spcPts val="0"/>
                        </a:spcAft>
                        <a:buNone/>
                      </a:pPr>
                      <a:r>
                        <a:rPr i="1" lang="en-US" sz="900" u="none" cap="none" strike="noStrike">
                          <a:latin typeface="Arial"/>
                          <a:ea typeface="Arial"/>
                          <a:cs typeface="Arial"/>
                          <a:sym typeface="Arial"/>
                        </a:rPr>
                        <a:t>Selalu fokus dalam bekerja</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D1DB"/>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Hal yang paling tidak aku sukai dalam projek ini: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546100">
                <a:tc>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Kepemimpinan</a:t>
                      </a:r>
                      <a:endParaRPr sz="1000" u="none" cap="none" strike="noStrike">
                        <a:latin typeface="Arial"/>
                        <a:ea typeface="Arial"/>
                        <a:cs typeface="Arial"/>
                        <a:sym typeface="Arial"/>
                      </a:endParaRPr>
                    </a:p>
                    <a:p>
                      <a:pPr indent="0" lvl="0" marL="56514" marR="212725" rtl="0" algn="l">
                        <a:lnSpc>
                          <a:spcPct val="116666"/>
                        </a:lnSpc>
                        <a:spcBef>
                          <a:spcPts val="65"/>
                        </a:spcBef>
                        <a:spcAft>
                          <a:spcPts val="0"/>
                        </a:spcAft>
                        <a:buNone/>
                      </a:pPr>
                      <a:r>
                        <a:rPr i="1" lang="en-US" sz="900" u="none" cap="none" strike="noStrike">
                          <a:latin typeface="Arial"/>
                          <a:ea typeface="Arial"/>
                          <a:cs typeface="Arial"/>
                          <a:sym typeface="Arial"/>
                        </a:rPr>
                        <a:t>Dapat mengajak teman dalam kelompok untuk sama-sama bekerja  dalam pencapaian target projek</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D1DB"/>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6514" marR="0" rtl="0" algn="l">
                        <a:lnSpc>
                          <a:spcPct val="100000"/>
                        </a:lnSpc>
                        <a:spcBef>
                          <a:spcPts val="0"/>
                        </a:spcBef>
                        <a:spcAft>
                          <a:spcPts val="0"/>
                        </a:spcAft>
                        <a:buNone/>
                      </a:pPr>
                      <a:r>
                        <a:rPr lang="en-US" sz="1000" u="none" cap="none" strike="noStrike">
                          <a:latin typeface="Arial"/>
                          <a:ea typeface="Arial"/>
                          <a:cs typeface="Arial"/>
                          <a:sym typeface="Arial"/>
                        </a:rPr>
                        <a:t>Hal tersebut aku hadapi dengan cara:</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8DAF7"/>
                    </a:solidFill>
                  </a:tcPr>
                </a:tc>
              </a:tr>
              <a:tr h="339925">
                <a:tc gridSpan="7">
                  <a:txBody>
                    <a:bodyPr/>
                    <a:lstStyle/>
                    <a:p>
                      <a:pPr indent="0" lvl="0" marL="56514" marR="0" rtl="0" algn="l">
                        <a:lnSpc>
                          <a:spcPct val="100000"/>
                        </a:lnSpc>
                        <a:spcBef>
                          <a:spcPts val="0"/>
                        </a:spcBef>
                        <a:spcAft>
                          <a:spcPts val="0"/>
                        </a:spcAft>
                        <a:buNone/>
                      </a:pPr>
                      <a:r>
                        <a:rPr b="1" lang="en-US" sz="1000" u="none" cap="none" strike="noStrike">
                          <a:latin typeface="Arial"/>
                          <a:ea typeface="Arial"/>
                          <a:cs typeface="Arial"/>
                          <a:sym typeface="Arial"/>
                        </a:rPr>
                        <a:t>Pencapaian terbesarku dalam projek ini: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CA9C"/>
                    </a:solidFill>
                  </a:tcPr>
                </a:tc>
                <a:tc hMerge="1"/>
                <a:tc hMerge="1"/>
                <a:tc hMerge="1"/>
                <a:tc hMerge="1"/>
                <a:tc hMerge="1"/>
                <a:tc hMerge="1"/>
              </a:tr>
            </a:tbl>
          </a:graphicData>
        </a:graphic>
      </p:graphicFrame>
      <p:sp>
        <p:nvSpPr>
          <p:cNvPr id="450" name="Google Shape;450;p37"/>
          <p:cNvSpPr txBox="1"/>
          <p:nvPr/>
        </p:nvSpPr>
        <p:spPr>
          <a:xfrm>
            <a:off x="200024" y="16129"/>
            <a:ext cx="317881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Contoh lembar refleksi akhir kerja kelompok</a:t>
            </a:r>
            <a:endParaRPr sz="1200">
              <a:latin typeface="Caladea"/>
              <a:ea typeface="Caladea"/>
              <a:cs typeface="Caladea"/>
              <a:sym typeface="Calade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4" name="Shape 454"/>
        <p:cNvGrpSpPr/>
        <p:nvPr/>
      </p:nvGrpSpPr>
      <p:grpSpPr>
        <a:xfrm>
          <a:off x="0" y="0"/>
          <a:ext cx="0" cy="0"/>
          <a:chOff x="0" y="0"/>
          <a:chExt cx="0" cy="0"/>
        </a:xfrm>
      </p:grpSpPr>
      <p:sp>
        <p:nvSpPr>
          <p:cNvPr id="455" name="Google Shape;455;p38"/>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36464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56" name="Google Shape;456;p38"/>
          <p:cNvSpPr txBox="1"/>
          <p:nvPr/>
        </p:nvSpPr>
        <p:spPr>
          <a:xfrm>
            <a:off x="225424" y="205612"/>
            <a:ext cx="81470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FFFFFF"/>
                </a:solidFill>
                <a:latin typeface="Trebuchet MS"/>
                <a:ea typeface="Trebuchet MS"/>
                <a:cs typeface="Trebuchet MS"/>
                <a:sym typeface="Trebuchet MS"/>
              </a:rPr>
              <a:t>Glosarium</a:t>
            </a:r>
            <a:endParaRPr sz="1400">
              <a:latin typeface="Trebuchet MS"/>
              <a:ea typeface="Trebuchet MS"/>
              <a:cs typeface="Trebuchet MS"/>
              <a:sym typeface="Trebuchet MS"/>
            </a:endParaRPr>
          </a:p>
        </p:txBody>
      </p:sp>
      <p:graphicFrame>
        <p:nvGraphicFramePr>
          <p:cNvPr id="457" name="Google Shape;457;p38"/>
          <p:cNvGraphicFramePr/>
          <p:nvPr/>
        </p:nvGraphicFramePr>
        <p:xfrm>
          <a:off x="146074" y="484874"/>
          <a:ext cx="3000000" cy="3000000"/>
        </p:xfrm>
        <a:graphic>
          <a:graphicData uri="http://schemas.openxmlformats.org/drawingml/2006/table">
            <a:tbl>
              <a:tblPr bandRow="1" firstRow="1">
                <a:noFill/>
                <a:tableStyleId>{9C028CCA-BE52-4362-A780-9FF6EA753609}</a:tableStyleId>
              </a:tblPr>
              <a:tblGrid>
                <a:gridCol w="1372875"/>
                <a:gridCol w="7061825"/>
              </a:tblGrid>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Alternatif</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pilihan di antara dua atau beberapa kemungkinan</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5080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Bahan bakar fosil</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201295"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salah satu jenis energi yang berasal dari dalam bumi yang tidak dapat diperbarui lagi, terdiri dari minyak bumi,  batu bara dan gas alam.</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Draf</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rancangan atau konsep (surat dan sebagainya); buram</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External storage</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peranti yang dapat menyimpan data secara permanen.</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File</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kumpulan berbagai informasi yang berhubungan</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698500">
                <a:tc>
                  <a:txBody>
                    <a:bodyPr/>
                    <a:lstStyle/>
                    <a:p>
                      <a:pPr indent="0" lvl="0" marL="56514" marR="168275"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Gas efek rumah  kaca/ Greenhouse  gas</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276860"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Gas-gas yang berkontribusi pada efek rumah kaca antara lain, uap air (H2O), karbondioksida (CO2), metana  (CH4), ozon (O3), nitrous oksida (N2O), CFC (Chloro Fluoro Carbon), dan HFC (Hidro Fluoro Carbon)</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508000">
                <a:tc>
                  <a:txBody>
                    <a:bodyPr/>
                    <a:lstStyle/>
                    <a:p>
                      <a:pPr indent="0" lvl="0" marL="56514" marR="307340"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Jejak karbon/  Carbon footprint</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207645"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total emisi yang dihasilkan oleh individu, peristiwa, organisasi, atau produk, dinyatakan dalam karbon dioksida  ekuivalen.</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5080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Karbon offset</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271780"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“menukar" emisi yang kita keluarkan dengan upaya mencegah emisi dihasilkan atau dengan menyerap emisi  yang terjadi</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Kompensasi</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ganti rugi</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Konkret</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nyata; benar-benar ada (berwujud, dapat dilihat, diraba, dan sebagainya)</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1" name="Shape 461"/>
        <p:cNvGrpSpPr/>
        <p:nvPr/>
      </p:nvGrpSpPr>
      <p:grpSpPr>
        <a:xfrm>
          <a:off x="0" y="0"/>
          <a:ext cx="0" cy="0"/>
          <a:chOff x="0" y="0"/>
          <a:chExt cx="0" cy="0"/>
        </a:xfrm>
      </p:grpSpPr>
      <p:sp>
        <p:nvSpPr>
          <p:cNvPr id="462" name="Google Shape;462;p39"/>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36464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3" name="Google Shape;463;p39"/>
          <p:cNvSpPr txBox="1"/>
          <p:nvPr/>
        </p:nvSpPr>
        <p:spPr>
          <a:xfrm>
            <a:off x="222774" y="135912"/>
            <a:ext cx="81470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rgbClr val="FFFFFF"/>
                </a:solidFill>
                <a:latin typeface="Trebuchet MS"/>
                <a:ea typeface="Trebuchet MS"/>
                <a:cs typeface="Trebuchet MS"/>
                <a:sym typeface="Trebuchet MS"/>
              </a:rPr>
              <a:t>Glosarium</a:t>
            </a:r>
            <a:endParaRPr sz="1400">
              <a:latin typeface="Trebuchet MS"/>
              <a:ea typeface="Trebuchet MS"/>
              <a:cs typeface="Trebuchet MS"/>
              <a:sym typeface="Trebuchet MS"/>
            </a:endParaRPr>
          </a:p>
        </p:txBody>
      </p:sp>
      <p:graphicFrame>
        <p:nvGraphicFramePr>
          <p:cNvPr id="464" name="Google Shape;464;p39"/>
          <p:cNvGraphicFramePr/>
          <p:nvPr/>
        </p:nvGraphicFramePr>
        <p:xfrm>
          <a:off x="146074" y="484874"/>
          <a:ext cx="3000000" cy="3000000"/>
        </p:xfrm>
        <a:graphic>
          <a:graphicData uri="http://schemas.openxmlformats.org/drawingml/2006/table">
            <a:tbl>
              <a:tblPr bandRow="1" firstRow="1">
                <a:noFill/>
                <a:tableStyleId>{9C028CCA-BE52-4362-A780-9FF6EA753609}</a:tableStyleId>
              </a:tblPr>
              <a:tblGrid>
                <a:gridCol w="1372875"/>
                <a:gridCol w="7061825"/>
              </a:tblGrid>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Konsep</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rancangan atau buram surat dan sebagainya</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Kontributor</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penyumbang</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Kuesioner</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daftar pertanyaan</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Miskonsepsi</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salah pengertian; salah paham</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Mitigasi</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tindakan mengurangi dampak bencana</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5080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Proyek</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104775"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rencana pekerjaan dengan sasaran khusus (pengairan, pembangkit tenaga listrik, dan sebagainya) dan dengan  saat penyelesaian yang tegas</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5080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Riset</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220345" rtl="0" algn="l">
                        <a:lnSpc>
                          <a:spcPct val="113599"/>
                        </a:lnSpc>
                        <a:spcBef>
                          <a:spcPts val="0"/>
                        </a:spcBef>
                        <a:spcAft>
                          <a:spcPts val="0"/>
                        </a:spcAft>
                        <a:buNone/>
                      </a:pPr>
                      <a:r>
                        <a:rPr lang="en-US" sz="1100" u="none" cap="none" strike="noStrike">
                          <a:solidFill>
                            <a:srgbClr val="FFFFFF"/>
                          </a:solidFill>
                          <a:latin typeface="Arial"/>
                          <a:ea typeface="Arial"/>
                          <a:cs typeface="Arial"/>
                          <a:sym typeface="Arial"/>
                        </a:rPr>
                        <a:t>penyelidikan (penelitian) suatu masalah secara bersistem, kritis, dan ilmiah untuk meningkatkan pengetahuan  dan pengertian, mendapatkan fakta yang baru, atau melakukan penafsiran yang lebih baik</a:t>
                      </a:r>
                      <a:endParaRPr sz="1100" u="none" cap="none" strike="noStrike">
                        <a:latin typeface="Arial"/>
                        <a:ea typeface="Arial"/>
                        <a:cs typeface="Arial"/>
                        <a:sym typeface="Arial"/>
                      </a:endParaRPr>
                    </a:p>
                  </a:txBody>
                  <a:tcPr marT="2857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Signifikan</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penting, berarti</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Situs</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daerah temuan</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r h="317500">
                <a:tc>
                  <a:txBody>
                    <a:bodyPr/>
                    <a:lstStyle/>
                    <a:p>
                      <a:pPr indent="0" lvl="0" marL="56514"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Skeptis</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c>
                  <a:txBody>
                    <a:bodyPr/>
                    <a:lstStyle/>
                    <a:p>
                      <a:pPr indent="0" lvl="0" marL="57150" marR="0" rtl="0" algn="l">
                        <a:lnSpc>
                          <a:spcPct val="100000"/>
                        </a:lnSpc>
                        <a:spcBef>
                          <a:spcPts val="0"/>
                        </a:spcBef>
                        <a:spcAft>
                          <a:spcPts val="0"/>
                        </a:spcAft>
                        <a:buNone/>
                      </a:pPr>
                      <a:r>
                        <a:rPr lang="en-US" sz="1100" u="none" cap="none" strike="noStrike">
                          <a:solidFill>
                            <a:srgbClr val="FFFFFF"/>
                          </a:solidFill>
                          <a:latin typeface="Arial"/>
                          <a:ea typeface="Arial"/>
                          <a:cs typeface="Arial"/>
                          <a:sym typeface="Arial"/>
                        </a:rPr>
                        <a:t>kurang percaya; ragu-ragu (terhadap keberhasilan ajaran dan sebagainya)</a:t>
                      </a:r>
                      <a:endParaRPr sz="1100" u="none" cap="none" strike="noStrike">
                        <a:latin typeface="Arial"/>
                        <a:ea typeface="Arial"/>
                        <a:cs typeface="Arial"/>
                        <a:sym typeface="Arial"/>
                      </a:endParaRPr>
                    </a:p>
                  </a:txBody>
                  <a:tcPr marT="51425" marB="0" marR="0" marL="0">
                    <a:lnL cap="flat" cmpd="sng" w="12700">
                      <a:solidFill>
                        <a:srgbClr val="4985E8"/>
                      </a:solidFill>
                      <a:prstDash val="solid"/>
                      <a:round/>
                      <a:headEnd len="sm" w="sm" type="none"/>
                      <a:tailEnd len="sm" w="sm" type="none"/>
                    </a:lnL>
                    <a:lnR cap="flat" cmpd="sng" w="12700">
                      <a:solidFill>
                        <a:srgbClr val="4985E8"/>
                      </a:solidFill>
                      <a:prstDash val="solid"/>
                      <a:round/>
                      <a:headEnd len="sm" w="sm" type="none"/>
                      <a:tailEnd len="sm" w="sm" type="none"/>
                    </a:lnR>
                    <a:lnT cap="flat" cmpd="sng" w="12700">
                      <a:solidFill>
                        <a:srgbClr val="4985E8"/>
                      </a:solidFill>
                      <a:prstDash val="solid"/>
                      <a:round/>
                      <a:headEnd len="sm" w="sm" type="none"/>
                      <a:tailEnd len="sm" w="sm" type="none"/>
                    </a:lnT>
                    <a:lnB cap="flat" cmpd="sng" w="12700">
                      <a:solidFill>
                        <a:srgbClr val="4985E8"/>
                      </a:solidFill>
                      <a:prstDash val="solid"/>
                      <a:round/>
                      <a:headEnd len="sm" w="sm" type="none"/>
                      <a:tailEnd len="sm" w="sm" type="none"/>
                    </a:lnB>
                    <a:solidFill>
                      <a:srgbClr val="36464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 name="Shape 80"/>
        <p:cNvGrpSpPr/>
        <p:nvPr/>
      </p:nvGrpSpPr>
      <p:grpSpPr>
        <a:xfrm>
          <a:off x="0" y="0"/>
          <a:ext cx="0" cy="0"/>
          <a:chOff x="0" y="0"/>
          <a:chExt cx="0" cy="0"/>
        </a:xfrm>
      </p:grpSpPr>
      <p:sp>
        <p:nvSpPr>
          <p:cNvPr id="81" name="Google Shape;81;p4"/>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8E9D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4"/>
          <p:cNvSpPr txBox="1"/>
          <p:nvPr>
            <p:ph type="title"/>
          </p:nvPr>
        </p:nvSpPr>
        <p:spPr>
          <a:xfrm>
            <a:off x="1543201" y="68880"/>
            <a:ext cx="597408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solidFill>
                  <a:srgbClr val="38751C"/>
                </a:solidFill>
                <a:latin typeface="Caladea"/>
                <a:ea typeface="Caladea"/>
                <a:cs typeface="Caladea"/>
                <a:sym typeface="Caladea"/>
              </a:rPr>
              <a:t>Dimensi, elemen dan sub-elemen Profil Pelajar pancasila</a:t>
            </a:r>
            <a:endParaRPr sz="1800">
              <a:latin typeface="Caladea"/>
              <a:ea typeface="Caladea"/>
              <a:cs typeface="Caladea"/>
              <a:sym typeface="Caladea"/>
            </a:endParaRPr>
          </a:p>
        </p:txBody>
      </p:sp>
      <p:sp>
        <p:nvSpPr>
          <p:cNvPr id="83" name="Google Shape;83;p4"/>
          <p:cNvSpPr/>
          <p:nvPr/>
        </p:nvSpPr>
        <p:spPr>
          <a:xfrm>
            <a:off x="140524" y="462549"/>
            <a:ext cx="8791575" cy="0"/>
          </a:xfrm>
          <a:custGeom>
            <a:rect b="b" l="l" r="r" t="t"/>
            <a:pathLst>
              <a:path extrusionOk="0" h="120000" w="8791575">
                <a:moveTo>
                  <a:pt x="0" y="0"/>
                </a:moveTo>
                <a:lnTo>
                  <a:pt x="8791532" y="0"/>
                </a:lnTo>
              </a:path>
            </a:pathLst>
          </a:custGeom>
          <a:noFill/>
          <a:ln cap="flat" cmpd="sng" w="12625">
            <a:solidFill>
              <a:srgbClr val="2B7C9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4" name="Google Shape;84;p4"/>
          <p:cNvSpPr txBox="1"/>
          <p:nvPr/>
        </p:nvSpPr>
        <p:spPr>
          <a:xfrm>
            <a:off x="238415" y="430926"/>
            <a:ext cx="1162685" cy="596900"/>
          </a:xfrm>
          <a:prstGeom prst="rect">
            <a:avLst/>
          </a:prstGeom>
          <a:noFill/>
          <a:ln>
            <a:noFill/>
          </a:ln>
        </p:spPr>
        <p:txBody>
          <a:bodyPr anchorCtr="0" anchor="t" bIns="0" lIns="0" spcFirstLastPara="1" rIns="0" wrap="square" tIns="12700">
            <a:spAutoFit/>
          </a:bodyPr>
          <a:lstStyle/>
          <a:p>
            <a:pPr indent="1904" lvl="0" marL="12700" marR="5080" rtl="0" algn="ctr">
              <a:lnSpc>
                <a:spcPct val="113599"/>
              </a:lnSpc>
              <a:spcBef>
                <a:spcPts val="0"/>
              </a:spcBef>
              <a:spcAft>
                <a:spcPts val="0"/>
              </a:spcAft>
              <a:buNone/>
            </a:pPr>
            <a:r>
              <a:rPr b="1" lang="en-US" sz="1100">
                <a:solidFill>
                  <a:srgbClr val="0E3660"/>
                </a:solidFill>
                <a:latin typeface="Arial"/>
                <a:ea typeface="Arial"/>
                <a:cs typeface="Arial"/>
                <a:sym typeface="Arial"/>
              </a:rPr>
              <a:t>Dimensi Profil  Pelajar Pancasila  terkait</a:t>
            </a:r>
            <a:endParaRPr sz="1100">
              <a:latin typeface="Arial"/>
              <a:ea typeface="Arial"/>
              <a:cs typeface="Arial"/>
              <a:sym typeface="Arial"/>
            </a:endParaRPr>
          </a:p>
        </p:txBody>
      </p:sp>
      <p:sp>
        <p:nvSpPr>
          <p:cNvPr id="85" name="Google Shape;85;p4"/>
          <p:cNvSpPr txBox="1"/>
          <p:nvPr/>
        </p:nvSpPr>
        <p:spPr>
          <a:xfrm>
            <a:off x="1796591" y="430926"/>
            <a:ext cx="4983480" cy="406400"/>
          </a:xfrm>
          <a:prstGeom prst="rect">
            <a:avLst/>
          </a:prstGeom>
          <a:noFill/>
          <a:ln>
            <a:noFill/>
          </a:ln>
        </p:spPr>
        <p:txBody>
          <a:bodyPr anchorCtr="0" anchor="t" bIns="0" lIns="0" spcFirstLastPara="1" rIns="0" wrap="square" tIns="12700">
            <a:spAutoFit/>
          </a:bodyPr>
          <a:lstStyle/>
          <a:p>
            <a:pPr indent="-23494" lvl="0" marL="35560" marR="5080" rtl="0" algn="l">
              <a:lnSpc>
                <a:spcPct val="113599"/>
              </a:lnSpc>
              <a:spcBef>
                <a:spcPts val="0"/>
              </a:spcBef>
              <a:spcAft>
                <a:spcPts val="0"/>
              </a:spcAft>
              <a:buNone/>
            </a:pPr>
            <a:r>
              <a:rPr b="1" lang="en-US" sz="1100">
                <a:solidFill>
                  <a:srgbClr val="0E3660"/>
                </a:solidFill>
                <a:latin typeface="Arial"/>
                <a:ea typeface="Arial"/>
                <a:cs typeface="Arial"/>
                <a:sym typeface="Arial"/>
              </a:rPr>
              <a:t>Sub-elemen Profil	Target pencapaian di akhir fase E  Pelajar Pancasila</a:t>
            </a:r>
            <a:endParaRPr sz="1100">
              <a:latin typeface="Arial"/>
              <a:ea typeface="Arial"/>
              <a:cs typeface="Arial"/>
              <a:sym typeface="Arial"/>
            </a:endParaRPr>
          </a:p>
        </p:txBody>
      </p:sp>
      <p:sp>
        <p:nvSpPr>
          <p:cNvPr id="86" name="Google Shape;86;p4"/>
          <p:cNvSpPr txBox="1"/>
          <p:nvPr/>
        </p:nvSpPr>
        <p:spPr>
          <a:xfrm>
            <a:off x="8152161" y="430926"/>
            <a:ext cx="607695" cy="406400"/>
          </a:xfrm>
          <a:prstGeom prst="rect">
            <a:avLst/>
          </a:prstGeom>
          <a:noFill/>
          <a:ln>
            <a:noFill/>
          </a:ln>
        </p:spPr>
        <p:txBody>
          <a:bodyPr anchorCtr="0" anchor="t" bIns="0" lIns="0" spcFirstLastPara="1" rIns="0" wrap="square" tIns="12700">
            <a:spAutoFit/>
          </a:bodyPr>
          <a:lstStyle/>
          <a:p>
            <a:pPr indent="-81915" lvl="0" marL="93980" marR="5080" rtl="0" algn="l">
              <a:lnSpc>
                <a:spcPct val="113599"/>
              </a:lnSpc>
              <a:spcBef>
                <a:spcPts val="0"/>
              </a:spcBef>
              <a:spcAft>
                <a:spcPts val="0"/>
              </a:spcAft>
              <a:buNone/>
            </a:pPr>
            <a:r>
              <a:rPr b="1" lang="en-US" sz="1100">
                <a:solidFill>
                  <a:srgbClr val="0E3660"/>
                </a:solidFill>
                <a:latin typeface="Arial"/>
                <a:ea typeface="Arial"/>
                <a:cs typeface="Arial"/>
                <a:sym typeface="Arial"/>
              </a:rPr>
              <a:t>Aktivitas  terkait</a:t>
            </a:r>
            <a:endParaRPr sz="1100">
              <a:latin typeface="Arial"/>
              <a:ea typeface="Arial"/>
              <a:cs typeface="Arial"/>
              <a:sym typeface="Arial"/>
            </a:endParaRPr>
          </a:p>
        </p:txBody>
      </p:sp>
      <p:graphicFrame>
        <p:nvGraphicFramePr>
          <p:cNvPr id="87" name="Google Shape;87;p4"/>
          <p:cNvGraphicFramePr/>
          <p:nvPr/>
        </p:nvGraphicFramePr>
        <p:xfrm>
          <a:off x="145274" y="1128672"/>
          <a:ext cx="3000000" cy="3000000"/>
        </p:xfrm>
        <a:graphic>
          <a:graphicData uri="http://schemas.openxmlformats.org/drawingml/2006/table">
            <a:tbl>
              <a:tblPr bandRow="1" firstRow="1">
                <a:noFill/>
                <a:tableStyleId>{9C028CCA-BE52-4362-A780-9FF6EA753609}</a:tableStyleId>
              </a:tblPr>
              <a:tblGrid>
                <a:gridCol w="1352550"/>
                <a:gridCol w="1793875"/>
                <a:gridCol w="4675500"/>
                <a:gridCol w="960125"/>
              </a:tblGrid>
              <a:tr h="786750">
                <a:tc>
                  <a:txBody>
                    <a:bodyPr/>
                    <a:lstStyle/>
                    <a:p>
                      <a:pPr indent="0" lvl="0" marL="66675" marR="0" rtl="0" algn="l">
                        <a:lnSpc>
                          <a:spcPct val="100000"/>
                        </a:lnSpc>
                        <a:spcBef>
                          <a:spcPts val="0"/>
                        </a:spcBef>
                        <a:spcAft>
                          <a:spcPts val="0"/>
                        </a:spcAft>
                        <a:buNone/>
                      </a:pPr>
                      <a:r>
                        <a:rPr b="1" lang="en-US" sz="1000" u="none" cap="none" strike="noStrike">
                          <a:solidFill>
                            <a:srgbClr val="600000"/>
                          </a:solidFill>
                          <a:latin typeface="Arial"/>
                          <a:ea typeface="Arial"/>
                          <a:cs typeface="Arial"/>
                          <a:sym typeface="Arial"/>
                        </a:rPr>
                        <a:t>Beriman, Bertakwa</a:t>
                      </a:r>
                      <a:endParaRPr sz="1000" u="none" cap="none" strike="noStrike">
                        <a:latin typeface="Arial"/>
                        <a:ea typeface="Arial"/>
                        <a:cs typeface="Arial"/>
                        <a:sym typeface="Arial"/>
                      </a:endParaRPr>
                    </a:p>
                    <a:p>
                      <a:pPr indent="0" lvl="0" marL="66675" marR="92075" rtl="0" algn="l">
                        <a:lnSpc>
                          <a:spcPct val="112500"/>
                        </a:lnSpc>
                        <a:spcBef>
                          <a:spcPts val="0"/>
                        </a:spcBef>
                        <a:spcAft>
                          <a:spcPts val="0"/>
                        </a:spcAft>
                        <a:buNone/>
                      </a:pPr>
                      <a:r>
                        <a:rPr b="1" lang="en-US" sz="1000" u="none" cap="none" strike="noStrike">
                          <a:solidFill>
                            <a:srgbClr val="600000"/>
                          </a:solidFill>
                          <a:latin typeface="Arial"/>
                          <a:ea typeface="Arial"/>
                          <a:cs typeface="Arial"/>
                          <a:sym typeface="Arial"/>
                        </a:rPr>
                        <a:t>kepada Tuhan YME,  dan</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b="1" lang="en-US" sz="1000" u="none" cap="none" strike="noStrike">
                          <a:solidFill>
                            <a:srgbClr val="600000"/>
                          </a:solidFill>
                          <a:latin typeface="Arial"/>
                          <a:ea typeface="Arial"/>
                          <a:cs typeface="Arial"/>
                          <a:sym typeface="Arial"/>
                        </a:rPr>
                        <a:t>Berakhlak Mulia</a:t>
                      </a:r>
                      <a:endParaRPr sz="1000" u="none" cap="none" strike="noStrike">
                        <a:latin typeface="Arial"/>
                        <a:ea typeface="Arial"/>
                        <a:cs typeface="Arial"/>
                        <a:sym typeface="Arial"/>
                      </a:endParaRPr>
                    </a:p>
                  </a:txBody>
                  <a:tcPr marT="4450" marB="0" marR="0" marL="0">
                    <a:lnT cap="flat" cmpd="sng" w="12700">
                      <a:solidFill>
                        <a:srgbClr val="2B7C9E"/>
                      </a:solidFill>
                      <a:prstDash val="solid"/>
                      <a:round/>
                      <a:headEnd len="sm" w="sm" type="none"/>
                      <a:tailEnd len="sm" w="sm" type="none"/>
                    </a:lnT>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Memahami keterkaitan</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i="1" lang="en-US" sz="1000" u="none" cap="none" strike="noStrike">
                          <a:solidFill>
                            <a:srgbClr val="11242B"/>
                          </a:solidFill>
                          <a:latin typeface="Arial"/>
                          <a:ea typeface="Arial"/>
                          <a:cs typeface="Arial"/>
                          <a:sym typeface="Arial"/>
                        </a:rPr>
                        <a:t>ekosistem bumi</a:t>
                      </a:r>
                      <a:endParaRPr sz="1000" u="none" cap="none" strike="noStrike">
                        <a:latin typeface="Arial"/>
                        <a:ea typeface="Arial"/>
                        <a:cs typeface="Arial"/>
                        <a:sym typeface="Arial"/>
                      </a:endParaRPr>
                    </a:p>
                  </a:txBody>
                  <a:tcPr marT="4450" marB="0" marR="0" marL="0">
                    <a:lnT cap="flat" cmpd="sng" w="12700">
                      <a:solidFill>
                        <a:srgbClr val="2B7C9E"/>
                      </a:solidFill>
                      <a:prstDash val="solid"/>
                      <a:round/>
                      <a:headEnd len="sm" w="sm" type="none"/>
                      <a:tailEnd len="sm" w="sm" type="none"/>
                    </a:lnT>
                    <a:solidFill>
                      <a:srgbClr val="E8EBEF"/>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Memahami konsep sebab akibat di antara berbagai ciptaan Tuhan dan</a:t>
                      </a:r>
                      <a:endParaRPr sz="1000" u="none" cap="none" strike="noStrike">
                        <a:latin typeface="Arial"/>
                        <a:ea typeface="Arial"/>
                        <a:cs typeface="Arial"/>
                        <a:sym typeface="Arial"/>
                      </a:endParaRPr>
                    </a:p>
                    <a:p>
                      <a:pPr indent="0" lvl="0" marL="82550" marR="170180" rtl="0" algn="l">
                        <a:lnSpc>
                          <a:spcPct val="112500"/>
                        </a:lnSpc>
                        <a:spcBef>
                          <a:spcPts val="0"/>
                        </a:spcBef>
                        <a:spcAft>
                          <a:spcPts val="0"/>
                        </a:spcAft>
                        <a:buNone/>
                      </a:pPr>
                      <a:r>
                        <a:rPr lang="en-US" sz="1000" u="none" cap="none" strike="noStrike">
                          <a:solidFill>
                            <a:srgbClr val="11242B"/>
                          </a:solidFill>
                          <a:latin typeface="Arial"/>
                          <a:ea typeface="Arial"/>
                          <a:cs typeface="Arial"/>
                          <a:sym typeface="Arial"/>
                        </a:rPr>
                        <a:t>mengidentifikasi berbagai sebab yang mempunyai dampak baik atau buruk,  Mengidentifikasi masalah lingkungan hidup di tempat ia tinggal dan melakukan  langkah-langkah konkrit yang bisa dilakukan</a:t>
                      </a:r>
                      <a:endParaRPr sz="1000" u="none" cap="none" strike="noStrike">
                        <a:latin typeface="Arial"/>
                        <a:ea typeface="Arial"/>
                        <a:cs typeface="Arial"/>
                        <a:sym typeface="Arial"/>
                      </a:endParaRPr>
                    </a:p>
                  </a:txBody>
                  <a:tcPr marT="4450" marB="0" marR="0" marL="0">
                    <a:lnT cap="flat" cmpd="sng" w="12700">
                      <a:solidFill>
                        <a:srgbClr val="2B7C9E"/>
                      </a:solidFill>
                      <a:prstDash val="solid"/>
                      <a:round/>
                      <a:headEnd len="sm" w="sm" type="none"/>
                      <a:tailEnd len="sm" w="sm" type="none"/>
                    </a:lnT>
                    <a:solidFill>
                      <a:srgbClr val="E8EBEF"/>
                    </a:solidFill>
                  </a:tcPr>
                </a:tc>
                <a:tc>
                  <a:txBody>
                    <a:bodyPr/>
                    <a:lstStyle/>
                    <a:p>
                      <a:pPr indent="0" lvl="0" marL="8318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1, 2, 3, 6, 19</a:t>
                      </a:r>
                      <a:endParaRPr sz="1000" u="none" cap="none" strike="noStrike">
                        <a:latin typeface="Arial"/>
                        <a:ea typeface="Arial"/>
                        <a:cs typeface="Arial"/>
                        <a:sym typeface="Arial"/>
                      </a:endParaRPr>
                    </a:p>
                  </a:txBody>
                  <a:tcPr marT="4450" marB="0" marR="0" marL="0">
                    <a:lnT cap="flat" cmpd="sng" w="12700">
                      <a:solidFill>
                        <a:srgbClr val="2B7C9E"/>
                      </a:solidFill>
                      <a:prstDash val="solid"/>
                      <a:round/>
                      <a:headEnd len="sm" w="sm" type="none"/>
                      <a:tailEnd len="sm" w="sm" type="none"/>
                    </a:lnT>
                    <a:solidFill>
                      <a:srgbClr val="E8EBEF"/>
                    </a:solidFill>
                  </a:tcPr>
                </a:tc>
              </a:tr>
              <a:tr h="4461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Menjaga lingkungan alam</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i="1" lang="en-US" sz="1000" u="none" cap="none" strike="noStrike">
                          <a:solidFill>
                            <a:srgbClr val="11242B"/>
                          </a:solidFill>
                          <a:latin typeface="Arial"/>
                          <a:ea typeface="Arial"/>
                          <a:cs typeface="Arial"/>
                          <a:sym typeface="Arial"/>
                        </a:rPr>
                        <a:t>sekitar</a:t>
                      </a:r>
                      <a:endParaRPr sz="1000" u="none" cap="none" strike="noStrike">
                        <a:latin typeface="Arial"/>
                        <a:ea typeface="Arial"/>
                        <a:cs typeface="Arial"/>
                        <a:sym typeface="Arial"/>
                      </a:endParaRPr>
                    </a:p>
                  </a:txBody>
                  <a:tcPr marT="4450" marB="0" marR="0" marL="0">
                    <a:solidFill>
                      <a:srgbClr val="D8E9D3"/>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Terbiasa memahami tindakan-tindakan yang ramah dan tidak ramah lingkungan</a:t>
                      </a:r>
                      <a:endParaRPr sz="1000" u="none" cap="none" strike="noStrike">
                        <a:latin typeface="Arial"/>
                        <a:ea typeface="Arial"/>
                        <a:cs typeface="Arial"/>
                        <a:sym typeface="Arial"/>
                      </a:endParaRPr>
                    </a:p>
                    <a:p>
                      <a:pPr indent="0" lvl="0" marL="82550"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serta membiasakan diri untuk berperilaku ramah lingkungan</a:t>
                      </a:r>
                      <a:endParaRPr sz="1000" u="none" cap="none" strike="noStrike">
                        <a:latin typeface="Arial"/>
                        <a:ea typeface="Arial"/>
                        <a:cs typeface="Arial"/>
                        <a:sym typeface="Arial"/>
                      </a:endParaRPr>
                    </a:p>
                  </a:txBody>
                  <a:tcPr marT="4450" marB="0" marR="0" marL="0">
                    <a:solidFill>
                      <a:srgbClr val="D8E9D3"/>
                    </a:solidFill>
                  </a:tcPr>
                </a:tc>
                <a:tc>
                  <a:txBody>
                    <a:bodyPr/>
                    <a:lstStyle/>
                    <a:p>
                      <a:pPr indent="0" lvl="0" marL="8318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10, 11, 19</a:t>
                      </a:r>
                      <a:endParaRPr sz="1000" u="none" cap="none" strike="noStrike">
                        <a:latin typeface="Arial"/>
                        <a:ea typeface="Arial"/>
                        <a:cs typeface="Arial"/>
                        <a:sym typeface="Arial"/>
                      </a:endParaRPr>
                    </a:p>
                  </a:txBody>
                  <a:tcPr marT="4450" marB="0" marR="0" marL="0">
                    <a:solidFill>
                      <a:srgbClr val="D8E9D3"/>
                    </a:solidFill>
                  </a:tcPr>
                </a:tc>
              </a:tr>
              <a:tr h="615300">
                <a:tc>
                  <a:txBody>
                    <a:bodyPr/>
                    <a:lstStyle/>
                    <a:p>
                      <a:pPr indent="0" lvl="0" marL="66675" marR="0" rtl="0" algn="l">
                        <a:lnSpc>
                          <a:spcPct val="100000"/>
                        </a:lnSpc>
                        <a:spcBef>
                          <a:spcPts val="0"/>
                        </a:spcBef>
                        <a:spcAft>
                          <a:spcPts val="0"/>
                        </a:spcAft>
                        <a:buNone/>
                      </a:pPr>
                      <a:r>
                        <a:rPr b="1" lang="en-US" sz="1000" u="none" cap="none" strike="noStrike">
                          <a:solidFill>
                            <a:srgbClr val="600000"/>
                          </a:solidFill>
                          <a:latin typeface="Arial"/>
                          <a:ea typeface="Arial"/>
                          <a:cs typeface="Arial"/>
                          <a:sym typeface="Arial"/>
                        </a:rPr>
                        <a:t>Bernalar kritis</a:t>
                      </a:r>
                      <a:endParaRPr sz="1000" u="none" cap="none" strike="noStrike">
                        <a:latin typeface="Arial"/>
                        <a:ea typeface="Arial"/>
                        <a:cs typeface="Arial"/>
                        <a:sym typeface="Arial"/>
                      </a:endParaRPr>
                    </a:p>
                  </a:txBody>
                  <a:tcPr marT="4450" marB="0" marR="0" marL="0">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Mengidentifikasi,</a:t>
                      </a:r>
                      <a:endParaRPr sz="1000" u="none" cap="none" strike="noStrike">
                        <a:latin typeface="Arial"/>
                        <a:ea typeface="Arial"/>
                        <a:cs typeface="Arial"/>
                        <a:sym typeface="Arial"/>
                      </a:endParaRPr>
                    </a:p>
                    <a:p>
                      <a:pPr indent="0" lvl="0" marL="66675" marR="596900" rtl="0" algn="l">
                        <a:lnSpc>
                          <a:spcPct val="112500"/>
                        </a:lnSpc>
                        <a:spcBef>
                          <a:spcPts val="0"/>
                        </a:spcBef>
                        <a:spcAft>
                          <a:spcPts val="0"/>
                        </a:spcAft>
                        <a:buNone/>
                      </a:pPr>
                      <a:r>
                        <a:rPr i="1" lang="en-US" sz="1000" u="none" cap="none" strike="noStrike">
                          <a:solidFill>
                            <a:srgbClr val="11242B"/>
                          </a:solidFill>
                          <a:latin typeface="Arial"/>
                          <a:ea typeface="Arial"/>
                          <a:cs typeface="Arial"/>
                          <a:sym typeface="Arial"/>
                        </a:rPr>
                        <a:t>mengklarifikasi, dan  mengolah informasi</a:t>
                      </a:r>
                      <a:endParaRPr sz="1000" u="none" cap="none" strike="noStrike">
                        <a:latin typeface="Arial"/>
                        <a:ea typeface="Arial"/>
                        <a:cs typeface="Arial"/>
                        <a:sym typeface="Arial"/>
                      </a:endParaRPr>
                    </a:p>
                  </a:txBody>
                  <a:tcPr marT="4450" marB="0" marR="0" marL="0">
                    <a:solidFill>
                      <a:srgbClr val="E8EBEF"/>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Mengidentifikasi, mengklarifikasi, dan menganalisis informasi yang relevan serta</a:t>
                      </a:r>
                      <a:endParaRPr sz="1000" u="none" cap="none" strike="noStrike">
                        <a:latin typeface="Arial"/>
                        <a:ea typeface="Arial"/>
                        <a:cs typeface="Arial"/>
                        <a:sym typeface="Arial"/>
                      </a:endParaRPr>
                    </a:p>
                    <a:p>
                      <a:pPr indent="0" lvl="0" marL="82550"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memprioritaskan beberapa gagasan tertentu.</a:t>
                      </a:r>
                      <a:endParaRPr sz="1000" u="none" cap="none" strike="noStrike">
                        <a:latin typeface="Arial"/>
                        <a:ea typeface="Arial"/>
                        <a:cs typeface="Arial"/>
                        <a:sym typeface="Arial"/>
                      </a:endParaRPr>
                    </a:p>
                  </a:txBody>
                  <a:tcPr marT="4450" marB="0" marR="0" marL="0">
                    <a:solidFill>
                      <a:srgbClr val="E8EBEF"/>
                    </a:solidFill>
                  </a:tcPr>
                </a:tc>
                <a:tc>
                  <a:txBody>
                    <a:bodyPr/>
                    <a:lstStyle/>
                    <a:p>
                      <a:pPr indent="0" lvl="0" marL="8318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4, 5, 6, 7, 8,</a:t>
                      </a:r>
                      <a:endParaRPr sz="1000" u="none" cap="none" strike="noStrike">
                        <a:latin typeface="Arial"/>
                        <a:ea typeface="Arial"/>
                        <a:cs typeface="Arial"/>
                        <a:sym typeface="Arial"/>
                      </a:endParaRPr>
                    </a:p>
                    <a:p>
                      <a:pPr indent="0" lvl="0" marL="83185"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15, 16, 17,</a:t>
                      </a:r>
                      <a:endParaRPr sz="1000" u="none" cap="none" strike="noStrike">
                        <a:latin typeface="Arial"/>
                        <a:ea typeface="Arial"/>
                        <a:cs typeface="Arial"/>
                        <a:sym typeface="Arial"/>
                      </a:endParaRPr>
                    </a:p>
                  </a:txBody>
                  <a:tcPr marT="4450" marB="0" marR="0" marL="0">
                    <a:solidFill>
                      <a:srgbClr val="E8EBEF"/>
                    </a:solidFill>
                  </a:tcPr>
                </a:tc>
              </a:tr>
              <a:tr h="61530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Merefleksi dan mengevaluasi</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i="1" lang="en-US" sz="1000" u="none" cap="none" strike="noStrike">
                          <a:solidFill>
                            <a:srgbClr val="11242B"/>
                          </a:solidFill>
                          <a:latin typeface="Arial"/>
                          <a:ea typeface="Arial"/>
                          <a:cs typeface="Arial"/>
                          <a:sym typeface="Arial"/>
                        </a:rPr>
                        <a:t>pemikirannya sendiri</a:t>
                      </a:r>
                      <a:endParaRPr sz="1000" u="none" cap="none" strike="noStrike">
                        <a:latin typeface="Arial"/>
                        <a:ea typeface="Arial"/>
                        <a:cs typeface="Arial"/>
                        <a:sym typeface="Arial"/>
                      </a:endParaRPr>
                    </a:p>
                  </a:txBody>
                  <a:tcPr marT="4450" marB="0" marR="0" marL="0">
                    <a:solidFill>
                      <a:srgbClr val="D8E9D3"/>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Menjelaskan asumsi yang digunakan, menyadari kecenderungan dan</a:t>
                      </a:r>
                      <a:endParaRPr sz="1000" u="none" cap="none" strike="noStrike">
                        <a:latin typeface="Arial"/>
                        <a:ea typeface="Arial"/>
                        <a:cs typeface="Arial"/>
                        <a:sym typeface="Arial"/>
                      </a:endParaRPr>
                    </a:p>
                    <a:p>
                      <a:pPr indent="0" lvl="0" marL="82550" marR="428625" rtl="0" algn="l">
                        <a:lnSpc>
                          <a:spcPct val="112500"/>
                        </a:lnSpc>
                        <a:spcBef>
                          <a:spcPts val="0"/>
                        </a:spcBef>
                        <a:spcAft>
                          <a:spcPts val="0"/>
                        </a:spcAft>
                        <a:buNone/>
                      </a:pPr>
                      <a:r>
                        <a:rPr lang="en-US" sz="1000" u="none" cap="none" strike="noStrike">
                          <a:solidFill>
                            <a:srgbClr val="11242B"/>
                          </a:solidFill>
                          <a:latin typeface="Arial"/>
                          <a:ea typeface="Arial"/>
                          <a:cs typeface="Arial"/>
                          <a:sym typeface="Arial"/>
                        </a:rPr>
                        <a:t>konsekuensi bias pada pemikirannya, serta berusaha mempertimbangkan  perspektif yang berbeda</a:t>
                      </a:r>
                      <a:endParaRPr sz="1000" u="none" cap="none" strike="noStrike">
                        <a:latin typeface="Arial"/>
                        <a:ea typeface="Arial"/>
                        <a:cs typeface="Arial"/>
                        <a:sym typeface="Arial"/>
                      </a:endParaRPr>
                    </a:p>
                  </a:txBody>
                  <a:tcPr marT="4450" marB="0" marR="0" marL="0">
                    <a:solidFill>
                      <a:srgbClr val="D8E9D3"/>
                    </a:solidFill>
                  </a:tcPr>
                </a:tc>
                <a:tc>
                  <a:txBody>
                    <a:bodyPr/>
                    <a:lstStyle/>
                    <a:p>
                      <a:pPr indent="0" lvl="0" marL="8318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4, 5, 6, 8, 9,</a:t>
                      </a:r>
                      <a:endParaRPr sz="1000" u="none" cap="none" strike="noStrike">
                        <a:latin typeface="Arial"/>
                        <a:ea typeface="Arial"/>
                        <a:cs typeface="Arial"/>
                        <a:sym typeface="Arial"/>
                      </a:endParaRPr>
                    </a:p>
                    <a:p>
                      <a:pPr indent="0" lvl="0" marL="83185"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10, 11, 19</a:t>
                      </a:r>
                      <a:endParaRPr sz="1000" u="none" cap="none" strike="noStrike">
                        <a:latin typeface="Arial"/>
                        <a:ea typeface="Arial"/>
                        <a:cs typeface="Arial"/>
                        <a:sym typeface="Arial"/>
                      </a:endParaRPr>
                    </a:p>
                  </a:txBody>
                  <a:tcPr marT="4450" marB="0" marR="0" marL="0">
                    <a:solidFill>
                      <a:srgbClr val="D8E9D3"/>
                    </a:solidFill>
                  </a:tcPr>
                </a:tc>
              </a:tr>
              <a:tr h="615300">
                <a:tc>
                  <a:txBody>
                    <a:bodyPr/>
                    <a:lstStyle/>
                    <a:p>
                      <a:pPr indent="0" lvl="0" marL="66675" marR="0" rtl="0" algn="l">
                        <a:lnSpc>
                          <a:spcPct val="100000"/>
                        </a:lnSpc>
                        <a:spcBef>
                          <a:spcPts val="0"/>
                        </a:spcBef>
                        <a:spcAft>
                          <a:spcPts val="0"/>
                        </a:spcAft>
                        <a:buNone/>
                      </a:pPr>
                      <a:r>
                        <a:rPr b="1" lang="en-US" sz="1000" u="none" cap="none" strike="noStrike">
                          <a:solidFill>
                            <a:srgbClr val="600000"/>
                          </a:solidFill>
                          <a:latin typeface="Arial"/>
                          <a:ea typeface="Arial"/>
                          <a:cs typeface="Arial"/>
                          <a:sym typeface="Arial"/>
                        </a:rPr>
                        <a:t>Kreatif</a:t>
                      </a:r>
                      <a:endParaRPr sz="1000" u="none" cap="none" strike="noStrike">
                        <a:latin typeface="Arial"/>
                        <a:ea typeface="Arial"/>
                        <a:cs typeface="Arial"/>
                        <a:sym typeface="Arial"/>
                      </a:endParaRPr>
                    </a:p>
                  </a:txBody>
                  <a:tcPr marT="4450" marB="0" marR="0" marL="0">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Menghasilkan ide solusi</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i="1" lang="en-US" sz="1000" u="none" cap="none" strike="noStrike">
                          <a:solidFill>
                            <a:srgbClr val="11242B"/>
                          </a:solidFill>
                          <a:latin typeface="Arial"/>
                          <a:ea typeface="Arial"/>
                          <a:cs typeface="Arial"/>
                          <a:sym typeface="Arial"/>
                        </a:rPr>
                        <a:t>masalah</a:t>
                      </a:r>
                      <a:endParaRPr sz="1000" u="none" cap="none" strike="noStrike">
                        <a:latin typeface="Arial"/>
                        <a:ea typeface="Arial"/>
                        <a:cs typeface="Arial"/>
                        <a:sym typeface="Arial"/>
                      </a:endParaRPr>
                    </a:p>
                  </a:txBody>
                  <a:tcPr marT="4450" marB="0" marR="0" marL="0">
                    <a:solidFill>
                      <a:srgbClr val="E8EBEF"/>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Menghubungkan gagasan yang ia miliki dengan informasi atau gagasan baru</a:t>
                      </a:r>
                      <a:endParaRPr sz="1000" u="none" cap="none" strike="noStrike">
                        <a:latin typeface="Arial"/>
                        <a:ea typeface="Arial"/>
                        <a:cs typeface="Arial"/>
                        <a:sym typeface="Arial"/>
                      </a:endParaRPr>
                    </a:p>
                    <a:p>
                      <a:pPr indent="0" lvl="0" marL="82550" marR="909319" rtl="0" algn="l">
                        <a:lnSpc>
                          <a:spcPct val="112500"/>
                        </a:lnSpc>
                        <a:spcBef>
                          <a:spcPts val="0"/>
                        </a:spcBef>
                        <a:spcAft>
                          <a:spcPts val="0"/>
                        </a:spcAft>
                        <a:buNone/>
                      </a:pPr>
                      <a:r>
                        <a:rPr lang="en-US" sz="1000" u="none" cap="none" strike="noStrike">
                          <a:solidFill>
                            <a:srgbClr val="11242B"/>
                          </a:solidFill>
                          <a:latin typeface="Arial"/>
                          <a:ea typeface="Arial"/>
                          <a:cs typeface="Arial"/>
                          <a:sym typeface="Arial"/>
                        </a:rPr>
                        <a:t>untuk menghasilkan kombinasi gagasan baru dan imajinatif untuk  mengekspresikan pikiran dan/atau perasaannya</a:t>
                      </a:r>
                      <a:endParaRPr sz="1000" u="none" cap="none" strike="noStrike">
                        <a:latin typeface="Arial"/>
                        <a:ea typeface="Arial"/>
                        <a:cs typeface="Arial"/>
                        <a:sym typeface="Arial"/>
                      </a:endParaRPr>
                    </a:p>
                  </a:txBody>
                  <a:tcPr marT="4450" marB="0" marR="0" marL="0">
                    <a:solidFill>
                      <a:srgbClr val="E8EBEF"/>
                    </a:solidFill>
                  </a:tcPr>
                </a:tc>
                <a:tc>
                  <a:txBody>
                    <a:bodyPr/>
                    <a:lstStyle/>
                    <a:p>
                      <a:pPr indent="0" lvl="0" marL="11874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6,7, 10, 11,</a:t>
                      </a:r>
                      <a:endParaRPr sz="1000" u="none" cap="none" strike="noStrike">
                        <a:latin typeface="Arial"/>
                        <a:ea typeface="Arial"/>
                        <a:cs typeface="Arial"/>
                        <a:sym typeface="Arial"/>
                      </a:endParaRPr>
                    </a:p>
                    <a:p>
                      <a:pPr indent="0" lvl="0" marL="83185"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12, 13, 14, 19</a:t>
                      </a:r>
                      <a:endParaRPr sz="1000" u="none" cap="none" strike="noStrike">
                        <a:latin typeface="Arial"/>
                        <a:ea typeface="Arial"/>
                        <a:cs typeface="Arial"/>
                        <a:sym typeface="Arial"/>
                      </a:endParaRPr>
                    </a:p>
                  </a:txBody>
                  <a:tcPr marT="4450" marB="0" marR="0" marL="0">
                    <a:solidFill>
                      <a:srgbClr val="E8EBEF"/>
                    </a:solidFill>
                  </a:tcPr>
                </a:tc>
              </a:tr>
              <a:tr h="4438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Mencari solusi alternatif dari</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i="1" lang="en-US" sz="1000" u="none" cap="none" strike="noStrike">
                          <a:solidFill>
                            <a:srgbClr val="11242B"/>
                          </a:solidFill>
                          <a:latin typeface="Arial"/>
                          <a:ea typeface="Arial"/>
                          <a:cs typeface="Arial"/>
                          <a:sym typeface="Arial"/>
                        </a:rPr>
                        <a:t>masalah</a:t>
                      </a:r>
                      <a:endParaRPr sz="1000" u="none" cap="none" strike="noStrike">
                        <a:latin typeface="Arial"/>
                        <a:ea typeface="Arial"/>
                        <a:cs typeface="Arial"/>
                        <a:sym typeface="Arial"/>
                      </a:endParaRPr>
                    </a:p>
                  </a:txBody>
                  <a:tcPr marT="4450" marB="0" marR="0" marL="0">
                    <a:solidFill>
                      <a:srgbClr val="D8E9D3"/>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Menghasilkan solusi alternatif dengan mengadaptasi berbagai gagasan dan</a:t>
                      </a:r>
                      <a:endParaRPr sz="1000" u="none" cap="none" strike="noStrike">
                        <a:latin typeface="Arial"/>
                        <a:ea typeface="Arial"/>
                        <a:cs typeface="Arial"/>
                        <a:sym typeface="Arial"/>
                      </a:endParaRPr>
                    </a:p>
                    <a:p>
                      <a:pPr indent="0" lvl="0" marL="82550"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umpan balik untuk menghadapi situasi dan permasalahan</a:t>
                      </a:r>
                      <a:endParaRPr sz="1000" u="none" cap="none" strike="noStrike">
                        <a:latin typeface="Arial"/>
                        <a:ea typeface="Arial"/>
                        <a:cs typeface="Arial"/>
                        <a:sym typeface="Arial"/>
                      </a:endParaRPr>
                    </a:p>
                  </a:txBody>
                  <a:tcPr marT="4450" marB="0" marR="0" marL="0">
                    <a:solidFill>
                      <a:srgbClr val="D8E9D3"/>
                    </a:solidFill>
                  </a:tcPr>
                </a:tc>
                <a:tc>
                  <a:txBody>
                    <a:bodyPr/>
                    <a:lstStyle/>
                    <a:p>
                      <a:pPr indent="0" lvl="0" marL="11874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6, 7, 10, 11,</a:t>
                      </a:r>
                      <a:endParaRPr sz="1000" u="none" cap="none" strike="noStrike">
                        <a:latin typeface="Arial"/>
                        <a:ea typeface="Arial"/>
                        <a:cs typeface="Arial"/>
                        <a:sym typeface="Arial"/>
                      </a:endParaRPr>
                    </a:p>
                    <a:p>
                      <a:pPr indent="0" lvl="0" marL="83185"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14, 19</a:t>
                      </a:r>
                      <a:endParaRPr sz="1000" u="none" cap="none" strike="noStrike">
                        <a:latin typeface="Arial"/>
                        <a:ea typeface="Arial"/>
                        <a:cs typeface="Arial"/>
                        <a:sym typeface="Arial"/>
                      </a:endParaRPr>
                    </a:p>
                  </a:txBody>
                  <a:tcPr marT="4450" marB="0" marR="0" marL="0">
                    <a:solidFill>
                      <a:srgbClr val="D8E9D3"/>
                    </a:solidFill>
                  </a:tcPr>
                </a:tc>
              </a:tr>
              <a:tr h="4438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B cap="flat" cmpd="sng" w="12700">
                      <a:solidFill>
                        <a:srgbClr val="2B7C9E"/>
                      </a:solidFill>
                      <a:prstDash val="solid"/>
                      <a:round/>
                      <a:headEnd len="sm" w="sm" type="none"/>
                      <a:tailEnd len="sm" w="sm" type="none"/>
                    </a:lnB>
                    <a:solidFill>
                      <a:srgbClr val="E8EBEF"/>
                    </a:solidFill>
                  </a:tcPr>
                </a:tc>
                <a:tc>
                  <a:txBody>
                    <a:bodyPr/>
                    <a:lstStyle/>
                    <a:p>
                      <a:pPr indent="0" lvl="0" marL="66675" marR="0" rtl="0" algn="l">
                        <a:lnSpc>
                          <a:spcPct val="100000"/>
                        </a:lnSpc>
                        <a:spcBef>
                          <a:spcPts val="0"/>
                        </a:spcBef>
                        <a:spcAft>
                          <a:spcPts val="0"/>
                        </a:spcAft>
                        <a:buNone/>
                      </a:pPr>
                      <a:r>
                        <a:rPr i="1" lang="en-US" sz="1000" u="none" cap="none" strike="noStrike">
                          <a:solidFill>
                            <a:srgbClr val="11242B"/>
                          </a:solidFill>
                          <a:latin typeface="Arial"/>
                          <a:ea typeface="Arial"/>
                          <a:cs typeface="Arial"/>
                          <a:sym typeface="Arial"/>
                        </a:rPr>
                        <a:t>Bereksperimen dengan</a:t>
                      </a:r>
                      <a:endParaRPr sz="1000" u="none" cap="none" strike="noStrike">
                        <a:latin typeface="Arial"/>
                        <a:ea typeface="Arial"/>
                        <a:cs typeface="Arial"/>
                        <a:sym typeface="Arial"/>
                      </a:endParaRPr>
                    </a:p>
                    <a:p>
                      <a:pPr indent="0" lvl="0" marL="66675" marR="0" rtl="0" algn="l">
                        <a:lnSpc>
                          <a:spcPct val="100000"/>
                        </a:lnSpc>
                        <a:spcBef>
                          <a:spcPts val="150"/>
                        </a:spcBef>
                        <a:spcAft>
                          <a:spcPts val="0"/>
                        </a:spcAft>
                        <a:buNone/>
                      </a:pPr>
                      <a:r>
                        <a:rPr i="1" lang="en-US" sz="1000" u="none" cap="none" strike="noStrike">
                          <a:solidFill>
                            <a:srgbClr val="11242B"/>
                          </a:solidFill>
                          <a:latin typeface="Arial"/>
                          <a:ea typeface="Arial"/>
                          <a:cs typeface="Arial"/>
                          <a:sym typeface="Arial"/>
                        </a:rPr>
                        <a:t>berbagai pilihan solusi kreatif</a:t>
                      </a:r>
                      <a:endParaRPr sz="1000" u="none" cap="none" strike="noStrike">
                        <a:latin typeface="Arial"/>
                        <a:ea typeface="Arial"/>
                        <a:cs typeface="Arial"/>
                        <a:sym typeface="Arial"/>
                      </a:endParaRPr>
                    </a:p>
                  </a:txBody>
                  <a:tcPr marT="4450" marB="0" marR="0" marL="0">
                    <a:lnB cap="flat" cmpd="sng" w="12700">
                      <a:solidFill>
                        <a:srgbClr val="2B7C9E"/>
                      </a:solidFill>
                      <a:prstDash val="solid"/>
                      <a:round/>
                      <a:headEnd len="sm" w="sm" type="none"/>
                      <a:tailEnd len="sm" w="sm" type="none"/>
                    </a:lnB>
                    <a:solidFill>
                      <a:srgbClr val="E8EBEF"/>
                    </a:solidFill>
                  </a:tcPr>
                </a:tc>
                <a:tc>
                  <a:txBody>
                    <a:bodyPr/>
                    <a:lstStyle/>
                    <a:p>
                      <a:pPr indent="0" lvl="0" marL="82550"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Bereksperimen dengan berbagai pilihan secara kreatif untuk memodifikasi</a:t>
                      </a:r>
                      <a:endParaRPr sz="1000" u="none" cap="none" strike="noStrike">
                        <a:latin typeface="Arial"/>
                        <a:ea typeface="Arial"/>
                        <a:cs typeface="Arial"/>
                        <a:sym typeface="Arial"/>
                      </a:endParaRPr>
                    </a:p>
                    <a:p>
                      <a:pPr indent="0" lvl="0" marL="82550"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gagasan sesuai dengan perubahan situasi.</a:t>
                      </a:r>
                      <a:endParaRPr sz="1000" u="none" cap="none" strike="noStrike">
                        <a:latin typeface="Arial"/>
                        <a:ea typeface="Arial"/>
                        <a:cs typeface="Arial"/>
                        <a:sym typeface="Arial"/>
                      </a:endParaRPr>
                    </a:p>
                  </a:txBody>
                  <a:tcPr marT="4450" marB="0" marR="0" marL="0">
                    <a:lnB cap="flat" cmpd="sng" w="12700">
                      <a:solidFill>
                        <a:srgbClr val="2B7C9E"/>
                      </a:solidFill>
                      <a:prstDash val="solid"/>
                      <a:round/>
                      <a:headEnd len="sm" w="sm" type="none"/>
                      <a:tailEnd len="sm" w="sm" type="none"/>
                    </a:lnB>
                    <a:solidFill>
                      <a:srgbClr val="E8EBEF"/>
                    </a:solidFill>
                  </a:tcPr>
                </a:tc>
                <a:tc>
                  <a:txBody>
                    <a:bodyPr/>
                    <a:lstStyle/>
                    <a:p>
                      <a:pPr indent="0" lvl="0" marL="118745" marR="0" rtl="0" algn="l">
                        <a:lnSpc>
                          <a:spcPct val="100000"/>
                        </a:lnSpc>
                        <a:spcBef>
                          <a:spcPts val="0"/>
                        </a:spcBef>
                        <a:spcAft>
                          <a:spcPts val="0"/>
                        </a:spcAft>
                        <a:buNone/>
                      </a:pPr>
                      <a:r>
                        <a:rPr lang="en-US" sz="1000" u="none" cap="none" strike="noStrike">
                          <a:solidFill>
                            <a:srgbClr val="11242B"/>
                          </a:solidFill>
                          <a:latin typeface="Arial"/>
                          <a:ea typeface="Arial"/>
                          <a:cs typeface="Arial"/>
                          <a:sym typeface="Arial"/>
                        </a:rPr>
                        <a:t>10, 11, 12,</a:t>
                      </a:r>
                      <a:endParaRPr sz="1000" u="none" cap="none" strike="noStrike">
                        <a:latin typeface="Arial"/>
                        <a:ea typeface="Arial"/>
                        <a:cs typeface="Arial"/>
                        <a:sym typeface="Arial"/>
                      </a:endParaRPr>
                    </a:p>
                    <a:p>
                      <a:pPr indent="0" lvl="0" marL="83185" marR="0" rtl="0" algn="l">
                        <a:lnSpc>
                          <a:spcPct val="100000"/>
                        </a:lnSpc>
                        <a:spcBef>
                          <a:spcPts val="150"/>
                        </a:spcBef>
                        <a:spcAft>
                          <a:spcPts val="0"/>
                        </a:spcAft>
                        <a:buNone/>
                      </a:pPr>
                      <a:r>
                        <a:rPr lang="en-US" sz="1000" u="none" cap="none" strike="noStrike">
                          <a:solidFill>
                            <a:srgbClr val="11242B"/>
                          </a:solidFill>
                          <a:latin typeface="Arial"/>
                          <a:ea typeface="Arial"/>
                          <a:cs typeface="Arial"/>
                          <a:sym typeface="Arial"/>
                        </a:rPr>
                        <a:t>14, 18, 19</a:t>
                      </a:r>
                      <a:endParaRPr sz="1000" u="none" cap="none" strike="noStrike">
                        <a:latin typeface="Arial"/>
                        <a:ea typeface="Arial"/>
                        <a:cs typeface="Arial"/>
                        <a:sym typeface="Arial"/>
                      </a:endParaRPr>
                    </a:p>
                  </a:txBody>
                  <a:tcPr marT="4450" marB="0" marR="0" marL="0">
                    <a:lnB cap="flat" cmpd="sng" w="12700">
                      <a:solidFill>
                        <a:srgbClr val="2B7C9E"/>
                      </a:solidFill>
                      <a:prstDash val="solid"/>
                      <a:round/>
                      <a:headEnd len="sm" w="sm" type="none"/>
                      <a:tailEnd len="sm" w="sm" type="none"/>
                    </a:lnB>
                    <a:solidFill>
                      <a:srgbClr val="E8EBEF"/>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8" name="Shape 468"/>
        <p:cNvGrpSpPr/>
        <p:nvPr/>
      </p:nvGrpSpPr>
      <p:grpSpPr>
        <a:xfrm>
          <a:off x="0" y="0"/>
          <a:ext cx="0" cy="0"/>
          <a:chOff x="0" y="0"/>
          <a:chExt cx="0" cy="0"/>
        </a:xfrm>
      </p:grpSpPr>
      <p:sp>
        <p:nvSpPr>
          <p:cNvPr id="469" name="Google Shape;469;p40"/>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36464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0" name="Google Shape;470;p40"/>
          <p:cNvSpPr txBox="1"/>
          <p:nvPr>
            <p:ph type="title"/>
          </p:nvPr>
        </p:nvSpPr>
        <p:spPr>
          <a:xfrm>
            <a:off x="192650" y="225412"/>
            <a:ext cx="71247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Times New Roman"/>
                <a:ea typeface="Times New Roman"/>
                <a:cs typeface="Times New Roman"/>
                <a:sym typeface="Times New Roman"/>
              </a:rPr>
              <a:t>Referensi</a:t>
            </a:r>
            <a:endParaRPr/>
          </a:p>
        </p:txBody>
      </p:sp>
      <p:sp>
        <p:nvSpPr>
          <p:cNvPr id="471" name="Google Shape;471;p40"/>
          <p:cNvSpPr txBox="1"/>
          <p:nvPr/>
        </p:nvSpPr>
        <p:spPr>
          <a:xfrm>
            <a:off x="192650" y="653147"/>
            <a:ext cx="7984490" cy="18542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200" u="sng">
                <a:solidFill>
                  <a:srgbClr val="FFFFFF"/>
                </a:solidFill>
                <a:latin typeface="Caladea"/>
                <a:ea typeface="Caladea"/>
                <a:cs typeface="Caladea"/>
                <a:sym typeface="Caladea"/>
                <a:hlinkClick r:id="rId3">
                  <a:extLst>
                    <a:ext uri="{A12FA001-AC4F-418D-AE19-62706E023703}">
                      <ahyp:hlinkClr val="tx"/>
                    </a:ext>
                  </a:extLst>
                </a:hlinkClick>
              </a:rPr>
              <a:t>https://www.wwf.org.uk/get-involved/schools/school-campaigns/shaping-our-future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4">
                  <a:extLst>
                    <a:ext uri="{A12FA001-AC4F-418D-AE19-62706E023703}">
                      <ahyp:hlinkClr val="tx"/>
                    </a:ext>
                  </a:extLst>
                </a:hlinkClick>
              </a:rPr>
              <a:t>https://www.wwf.org.uk/sites/default/files/2019-12/WWF_KS3_Lesson1_Teacher_Notes_Worksheets_0.pdf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5">
                  <a:extLst>
                    <a:ext uri="{A12FA001-AC4F-418D-AE19-62706E023703}">
                      <ahyp:hlinkClr val="tx"/>
                    </a:ext>
                  </a:extLst>
                </a:hlinkClick>
              </a:rPr>
              <a:t>https://www.wwf.org.uk/sites/default/files/2019-12/WWF_ClimateChallenge_Overview.pdf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6">
                  <a:extLst>
                    <a:ext uri="{A12FA001-AC4F-418D-AE19-62706E023703}">
                      <ahyp:hlinkClr val="tx"/>
                    </a:ext>
                  </a:extLst>
                </a:hlinkClick>
              </a:rPr>
              <a:t>https://www.wwf.org.uk/sites/default/files/2020-10/Curriculum_Climate_Action_Project%202020.pdf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7">
                  <a:extLst>
                    <a:ext uri="{A12FA001-AC4F-418D-AE19-62706E023703}">
                      <ahyp:hlinkClr val="tx"/>
                    </a:ext>
                  </a:extLst>
                </a:hlinkClick>
              </a:rPr>
              <a:t>https://www.chicagobotanic.org/downloads/nasa/Unit_4_Grades_10-12_Activity_4.2_CalculatingYourCarbonFootprint.pdf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8">
                  <a:extLst>
                    <a:ext uri="{A12FA001-AC4F-418D-AE19-62706E023703}">
                      <ahyp:hlinkClr val="tx"/>
                    </a:ext>
                  </a:extLst>
                </a:hlinkClick>
              </a:rPr>
              <a:t>https://kbbi.web.id/</a:t>
            </a:r>
            <a:endParaRPr sz="1200">
              <a:latin typeface="Caladea"/>
              <a:ea typeface="Caladea"/>
              <a:cs typeface="Caladea"/>
              <a:sym typeface="Caladea"/>
            </a:endParaRPr>
          </a:p>
          <a:p>
            <a:pPr indent="0" lvl="0" marL="12700" marR="1301750" rtl="0" algn="l">
              <a:lnSpc>
                <a:spcPct val="100000"/>
              </a:lnSpc>
              <a:spcBef>
                <a:spcPts val="0"/>
              </a:spcBef>
              <a:spcAft>
                <a:spcPts val="0"/>
              </a:spcAft>
              <a:buNone/>
            </a:pPr>
            <a:r>
              <a:rPr lang="en-US" sz="1200" u="sng">
                <a:solidFill>
                  <a:srgbClr val="FFFFFF"/>
                </a:solidFill>
                <a:latin typeface="Caladea"/>
                <a:ea typeface="Caladea"/>
                <a:cs typeface="Caladea"/>
                <a:sym typeface="Caladea"/>
                <a:hlinkClick r:id="rId9">
                  <a:extLst>
                    <a:ext uri="{A12FA001-AC4F-418D-AE19-62706E023703}">
                      <ahyp:hlinkClr val="tx"/>
                    </a:ext>
                  </a:extLst>
                </a:hlinkClick>
              </a:rPr>
              <a:t>https://files.eric.ed.gov/fulltext/ED506289.pdf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10">
                  <a:extLst>
                    <a:ext uri="{A12FA001-AC4F-418D-AE19-62706E023703}">
                      <ahyp:hlinkClr val="tx"/>
                    </a:ext>
                  </a:extLst>
                </a:hlinkClick>
              </a:rPr>
              <a:t>https://c2es.org/site/assets/uploads/2017/03/misconceptions-realities-climate-science-06-2012.pdf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11">
                  <a:extLst>
                    <a:ext uri="{A12FA001-AC4F-418D-AE19-62706E023703}">
                      <ahyp:hlinkClr val="tx"/>
                    </a:ext>
                  </a:extLst>
                </a:hlinkClick>
              </a:rPr>
              <a:t>https://a.s.kqed.net/pdf/education/educators/esl/ecolit-carbonfootprint.pdf </a:t>
            </a:r>
            <a:r>
              <a:rPr lang="en-US" sz="1200">
                <a:solidFill>
                  <a:srgbClr val="FFFFFF"/>
                </a:solidFill>
                <a:latin typeface="Caladea"/>
                <a:ea typeface="Caladea"/>
                <a:cs typeface="Caladea"/>
                <a:sym typeface="Caladea"/>
              </a:rPr>
              <a:t> </a:t>
            </a:r>
            <a:r>
              <a:rPr lang="en-US" sz="1200" u="sng">
                <a:solidFill>
                  <a:srgbClr val="FFFFFF"/>
                </a:solidFill>
                <a:latin typeface="Caladea"/>
                <a:ea typeface="Caladea"/>
                <a:cs typeface="Caladea"/>
                <a:sym typeface="Caladea"/>
                <a:hlinkClick r:id="rId12">
                  <a:extLst>
                    <a:ext uri="{A12FA001-AC4F-418D-AE19-62706E023703}">
                      <ahyp:hlinkClr val="tx"/>
                    </a:ext>
                  </a:extLst>
                </a:hlinkClick>
              </a:rPr>
              <a:t>https://www.lanzatech.com/wp-content/uploads/2015/07/Lesson-Plan-Aged-7-12.pdf</a:t>
            </a:r>
            <a:endParaRPr sz="1200">
              <a:latin typeface="Caladea"/>
              <a:ea typeface="Caladea"/>
              <a:cs typeface="Caladea"/>
              <a:sym typeface="Calade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5" name="Shape 475"/>
        <p:cNvGrpSpPr/>
        <p:nvPr/>
      </p:nvGrpSpPr>
      <p:grpSpPr>
        <a:xfrm>
          <a:off x="0" y="0"/>
          <a:ext cx="0" cy="0"/>
          <a:chOff x="0" y="0"/>
          <a:chExt cx="0" cy="0"/>
        </a:xfrm>
      </p:grpSpPr>
      <p:sp>
        <p:nvSpPr>
          <p:cNvPr id="476" name="Google Shape;476;p41"/>
          <p:cNvSpPr/>
          <p:nvPr/>
        </p:nvSpPr>
        <p:spPr>
          <a:xfrm>
            <a:off x="3386468" y="672748"/>
            <a:ext cx="2447920" cy="230504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7" name="Google Shape;477;p41"/>
          <p:cNvSpPr txBox="1"/>
          <p:nvPr/>
        </p:nvSpPr>
        <p:spPr>
          <a:xfrm>
            <a:off x="1267938" y="3322132"/>
            <a:ext cx="6772275" cy="9080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latin typeface="Times New Roman"/>
                <a:ea typeface="Times New Roman"/>
                <a:cs typeface="Times New Roman"/>
                <a:sym typeface="Times New Roman"/>
              </a:rPr>
              <a:t>Untuk informasi tambahan, bantuan mengenai panduan projek, dapat menghubungi kami:</a:t>
            </a:r>
            <a:endParaRPr sz="1400">
              <a:latin typeface="Times New Roman"/>
              <a:ea typeface="Times New Roman"/>
              <a:cs typeface="Times New Roman"/>
              <a:sym typeface="Times New Roman"/>
            </a:endParaRPr>
          </a:p>
          <a:p>
            <a:pPr indent="0" lvl="0" marL="0" marR="0" rtl="0" algn="l">
              <a:lnSpc>
                <a:spcPct val="100000"/>
              </a:lnSpc>
              <a:spcBef>
                <a:spcPts val="50"/>
              </a:spcBef>
              <a:spcAft>
                <a:spcPts val="0"/>
              </a:spcAft>
              <a:buNone/>
            </a:pPr>
            <a:r>
              <a:t/>
            </a:r>
            <a:endParaRPr sz="1400">
              <a:latin typeface="Times New Roman"/>
              <a:ea typeface="Times New Roman"/>
              <a:cs typeface="Times New Roman"/>
              <a:sym typeface="Times New Roman"/>
            </a:endParaRPr>
          </a:p>
          <a:p>
            <a:pPr indent="0" lvl="0" marL="0" marR="128904" rtl="0" algn="ctr">
              <a:lnSpc>
                <a:spcPct val="100000"/>
              </a:lnSpc>
              <a:spcBef>
                <a:spcPts val="0"/>
              </a:spcBef>
              <a:spcAft>
                <a:spcPts val="0"/>
              </a:spcAft>
              <a:buNone/>
            </a:pPr>
            <a:r>
              <a:rPr b="1" lang="en-US" sz="1600">
                <a:solidFill>
                  <a:srgbClr val="3F5B02"/>
                </a:solidFill>
                <a:latin typeface="Caladea"/>
                <a:ea typeface="Caladea"/>
                <a:cs typeface="Caladea"/>
                <a:sym typeface="Caladea"/>
              </a:rPr>
              <a:t>Terra-Nesia</a:t>
            </a:r>
            <a:endParaRPr sz="1600">
              <a:latin typeface="Caladea"/>
              <a:ea typeface="Caladea"/>
              <a:cs typeface="Caladea"/>
              <a:sym typeface="Caladea"/>
            </a:endParaRPr>
          </a:p>
          <a:p>
            <a:pPr indent="0" lvl="0" marL="0" marR="129539" rtl="0" algn="ctr">
              <a:lnSpc>
                <a:spcPct val="100000"/>
              </a:lnSpc>
              <a:spcBef>
                <a:spcPts val="5"/>
              </a:spcBef>
              <a:spcAft>
                <a:spcPts val="0"/>
              </a:spcAft>
              <a:buNone/>
            </a:pPr>
            <a:r>
              <a:rPr b="1" lang="en-US" sz="1400">
                <a:solidFill>
                  <a:srgbClr val="1C4487"/>
                </a:solidFill>
                <a:latin typeface="Arial"/>
                <a:ea typeface="Arial"/>
                <a:cs typeface="Arial"/>
                <a:sym typeface="Arial"/>
              </a:rPr>
              <a:t>Wina (0812 606 5367)</a:t>
            </a:r>
            <a:endParaRPr sz="1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5"/>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FDF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5"/>
          <p:cNvSpPr txBox="1"/>
          <p:nvPr>
            <p:ph type="title"/>
          </p:nvPr>
        </p:nvSpPr>
        <p:spPr>
          <a:xfrm>
            <a:off x="2540990" y="100187"/>
            <a:ext cx="4059554"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a:solidFill>
                  <a:srgbClr val="264D12"/>
                </a:solidFill>
                <a:latin typeface="Caladea"/>
                <a:ea typeface="Caladea"/>
                <a:cs typeface="Caladea"/>
                <a:sym typeface="Caladea"/>
              </a:rPr>
              <a:t>(Referensi) Perkembangan Sub-elemen Antarfase</a:t>
            </a:r>
            <a:endParaRPr/>
          </a:p>
        </p:txBody>
      </p:sp>
      <p:graphicFrame>
        <p:nvGraphicFramePr>
          <p:cNvPr id="94" name="Google Shape;94;p5"/>
          <p:cNvGraphicFramePr/>
          <p:nvPr/>
        </p:nvGraphicFramePr>
        <p:xfrm>
          <a:off x="111399" y="794273"/>
          <a:ext cx="3000000" cy="3000000"/>
        </p:xfrm>
        <a:graphic>
          <a:graphicData uri="http://schemas.openxmlformats.org/drawingml/2006/table">
            <a:tbl>
              <a:tblPr bandRow="1" firstRow="1">
                <a:noFill/>
                <a:tableStyleId>{9C028CCA-BE52-4362-A780-9FF6EA753609}</a:tableStyleId>
              </a:tblPr>
              <a:tblGrid>
                <a:gridCol w="1155700"/>
                <a:gridCol w="1818650"/>
                <a:gridCol w="2064375"/>
                <a:gridCol w="2089150"/>
                <a:gridCol w="1782450"/>
              </a:tblGrid>
              <a:tr h="4079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FDFDF"/>
                    </a:solidFill>
                  </a:tcPr>
                </a:tc>
                <a:tc>
                  <a:txBody>
                    <a:bodyPr/>
                    <a:lstStyle/>
                    <a:p>
                      <a:pPr indent="0" lvl="0" marL="378460" marR="0" rtl="0" algn="l">
                        <a:lnSpc>
                          <a:spcPct val="100000"/>
                        </a:lnSpc>
                        <a:spcBef>
                          <a:spcPts val="0"/>
                        </a:spcBef>
                        <a:spcAft>
                          <a:spcPts val="0"/>
                        </a:spcAft>
                        <a:buNone/>
                      </a:pPr>
                      <a:r>
                        <a:rPr b="1" lang="en-US" sz="900" u="none" cap="none" strike="noStrike">
                          <a:latin typeface="Arial"/>
                          <a:ea typeface="Arial"/>
                          <a:cs typeface="Arial"/>
                          <a:sym typeface="Arial"/>
                        </a:rPr>
                        <a:t>Belum berkembang</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530225" marR="0" rtl="0" algn="l">
                        <a:lnSpc>
                          <a:spcPct val="100000"/>
                        </a:lnSpc>
                        <a:spcBef>
                          <a:spcPts val="0"/>
                        </a:spcBef>
                        <a:spcAft>
                          <a:spcPts val="0"/>
                        </a:spcAft>
                        <a:buNone/>
                      </a:pPr>
                      <a:r>
                        <a:rPr b="1" lang="en-US" sz="900" u="none" cap="none" strike="noStrike">
                          <a:latin typeface="Arial"/>
                          <a:ea typeface="Arial"/>
                          <a:cs typeface="Arial"/>
                          <a:sym typeface="Arial"/>
                        </a:rPr>
                        <a:t>Mulai berkembang</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6A8"/>
                    </a:solidFill>
                  </a:tcPr>
                </a:tc>
                <a:tc>
                  <a:txBody>
                    <a:bodyPr/>
                    <a:lstStyle/>
                    <a:p>
                      <a:pPr indent="0" lvl="0" marL="266065" marR="0" rtl="0" algn="l">
                        <a:lnSpc>
                          <a:spcPct val="100000"/>
                        </a:lnSpc>
                        <a:spcBef>
                          <a:spcPts val="0"/>
                        </a:spcBef>
                        <a:spcAft>
                          <a:spcPts val="0"/>
                        </a:spcAft>
                        <a:buNone/>
                      </a:pPr>
                      <a:r>
                        <a:rPr b="1" lang="en-US" sz="900" u="none" cap="none" strike="noStrike">
                          <a:latin typeface="Arial"/>
                          <a:ea typeface="Arial"/>
                          <a:cs typeface="Arial"/>
                          <a:sym typeface="Arial"/>
                        </a:rPr>
                        <a:t>Berkembang sesuai harapan</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3C37C"/>
                    </a:solidFill>
                  </a:tcPr>
                </a:tc>
                <a:tc>
                  <a:txBody>
                    <a:bodyPr/>
                    <a:lstStyle/>
                    <a:p>
                      <a:pPr indent="0" lvl="0" marL="229870" marR="0" rtl="0" algn="l">
                        <a:lnSpc>
                          <a:spcPct val="100000"/>
                        </a:lnSpc>
                        <a:spcBef>
                          <a:spcPts val="0"/>
                        </a:spcBef>
                        <a:spcAft>
                          <a:spcPts val="0"/>
                        </a:spcAft>
                        <a:buNone/>
                      </a:pPr>
                      <a:r>
                        <a:rPr b="1" lang="en-US" sz="900" u="none" cap="none" strike="noStrike">
                          <a:latin typeface="Arial"/>
                          <a:ea typeface="Arial"/>
                          <a:cs typeface="Arial"/>
                          <a:sym typeface="Arial"/>
                        </a:rPr>
                        <a:t>Sudah melebihi harapan</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9A84F"/>
                    </a:solidFill>
                  </a:tcPr>
                </a:tc>
              </a:tr>
              <a:tr h="211250">
                <a:tc>
                  <a:txBody>
                    <a:bodyPr/>
                    <a:lstStyle/>
                    <a:p>
                      <a:pPr indent="0" lvl="0" marL="56514" marR="0" rtl="0" algn="l">
                        <a:lnSpc>
                          <a:spcPct val="115500"/>
                        </a:lnSpc>
                        <a:spcBef>
                          <a:spcPts val="0"/>
                        </a:spcBef>
                        <a:spcAft>
                          <a:spcPts val="0"/>
                        </a:spcAft>
                        <a:buNone/>
                      </a:pPr>
                      <a:r>
                        <a:rPr b="1" lang="en-US" sz="1000" u="none" cap="none" strike="noStrike">
                          <a:latin typeface="Arial"/>
                          <a:ea typeface="Arial"/>
                          <a:cs typeface="Arial"/>
                          <a:sym typeface="Arial"/>
                        </a:rPr>
                        <a:t>Memahami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6514" marR="0" rtl="0" algn="l">
                        <a:lnSpc>
                          <a:spcPct val="115500"/>
                        </a:lnSpc>
                        <a:spcBef>
                          <a:spcPts val="0"/>
                        </a:spcBef>
                        <a:spcAft>
                          <a:spcPts val="0"/>
                        </a:spcAft>
                        <a:buNone/>
                      </a:pPr>
                      <a:r>
                        <a:rPr lang="en-US" sz="1000" u="none" cap="none" strike="noStrike">
                          <a:latin typeface="Arial"/>
                          <a:ea typeface="Arial"/>
                          <a:cs typeface="Arial"/>
                          <a:sym typeface="Arial"/>
                        </a:rPr>
                        <a:t>Memahami keterhubungan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15500"/>
                        </a:lnSpc>
                        <a:spcBef>
                          <a:spcPts val="0"/>
                        </a:spcBef>
                        <a:spcAft>
                          <a:spcPts val="0"/>
                        </a:spcAft>
                        <a:buNone/>
                      </a:pPr>
                      <a:r>
                        <a:rPr lang="en-US" sz="1000" u="none" cap="none" strike="noStrike">
                          <a:latin typeface="Arial"/>
                          <a:ea typeface="Arial"/>
                          <a:cs typeface="Arial"/>
                          <a:sym typeface="Arial"/>
                        </a:rPr>
                        <a:t>Memahami konsep harmoni dan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15500"/>
                        </a:lnSpc>
                        <a:spcBef>
                          <a:spcPts val="0"/>
                        </a:spcBef>
                        <a:spcAft>
                          <a:spcPts val="0"/>
                        </a:spcAft>
                        <a:buNone/>
                      </a:pPr>
                      <a:r>
                        <a:rPr lang="en-US" sz="1000" u="none" cap="none" strike="noStrike">
                          <a:latin typeface="Arial"/>
                          <a:ea typeface="Arial"/>
                          <a:cs typeface="Arial"/>
                          <a:sym typeface="Arial"/>
                        </a:rPr>
                        <a:t>Memahami konsep sebab-akibat di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7150" marR="0" rtl="0" algn="l">
                        <a:lnSpc>
                          <a:spcPct val="115500"/>
                        </a:lnSpc>
                        <a:spcBef>
                          <a:spcPts val="0"/>
                        </a:spcBef>
                        <a:spcAft>
                          <a:spcPts val="0"/>
                        </a:spcAft>
                        <a:buNone/>
                      </a:pPr>
                      <a:r>
                        <a:rPr lang="en-US" sz="1000" u="none" cap="none" strike="noStrike">
                          <a:latin typeface="Arial"/>
                          <a:ea typeface="Arial"/>
                          <a:cs typeface="Arial"/>
                          <a:sym typeface="Arial"/>
                        </a:rPr>
                        <a:t>Mengidentifikasi masalah</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52400">
                <a:tc>
                  <a:txBody>
                    <a:bodyPr/>
                    <a:lstStyle/>
                    <a:p>
                      <a:pPr indent="0" lvl="0" marL="56514" marR="0" rtl="0" algn="l">
                        <a:lnSpc>
                          <a:spcPct val="110000"/>
                        </a:lnSpc>
                        <a:spcBef>
                          <a:spcPts val="0"/>
                        </a:spcBef>
                        <a:spcAft>
                          <a:spcPts val="0"/>
                        </a:spcAft>
                        <a:buNone/>
                      </a:pPr>
                      <a:r>
                        <a:rPr b="1" lang="en-US" sz="1000" u="none" cap="none" strike="noStrike">
                          <a:latin typeface="Arial"/>
                          <a:ea typeface="Arial"/>
                          <a:cs typeface="Arial"/>
                          <a:sym typeface="Arial"/>
                        </a:rPr>
                        <a:t>Keterhubungan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antara satu ciptaan dengan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mengidentifikasi adanya saling</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antara berbagai ciptaan Tuhan dan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lingkungan hidup di tempat ia</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6514" marR="0" rtl="0" algn="l">
                        <a:lnSpc>
                          <a:spcPct val="110000"/>
                        </a:lnSpc>
                        <a:spcBef>
                          <a:spcPts val="0"/>
                        </a:spcBef>
                        <a:spcAft>
                          <a:spcPts val="0"/>
                        </a:spcAft>
                        <a:buNone/>
                      </a:pPr>
                      <a:r>
                        <a:rPr b="1" lang="en-US" sz="1000" u="none" cap="none" strike="noStrike">
                          <a:latin typeface="Arial"/>
                          <a:ea typeface="Arial"/>
                          <a:cs typeface="Arial"/>
                          <a:sym typeface="Arial"/>
                        </a:rPr>
                        <a:t>Ekosistem Bumi</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ciptaan Tuhan yang lainnya</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ketergantungan antara berbagai</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mengidentifikasi berbagai sebab</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tinggal dan melakukan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ciptaan Tuhan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yang mempunyai dampak baik</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langkah-langkah konkrit yang</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atau buruk, langsung maupun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bisa dilakukan untuk</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tidak langsung, terhadap alam</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menghindari kerusakan dan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semesta.</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menjaga keharmonisan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ekosistem yang ada di</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385675">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7150" marR="0" rtl="0" algn="l">
                        <a:lnSpc>
                          <a:spcPct val="114500"/>
                        </a:lnSpc>
                        <a:spcBef>
                          <a:spcPts val="0"/>
                        </a:spcBef>
                        <a:spcAft>
                          <a:spcPts val="0"/>
                        </a:spcAft>
                        <a:buNone/>
                      </a:pPr>
                      <a:r>
                        <a:rPr lang="en-US" sz="1000" u="none" cap="none" strike="noStrike">
                          <a:latin typeface="Arial"/>
                          <a:ea typeface="Arial"/>
                          <a:cs typeface="Arial"/>
                          <a:sym typeface="Arial"/>
                        </a:rPr>
                        <a:t>lingkungannya.</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r h="211250">
                <a:tc>
                  <a:txBody>
                    <a:bodyPr/>
                    <a:lstStyle/>
                    <a:p>
                      <a:pPr indent="0" lvl="0" marL="56514" marR="0" rtl="0" algn="l">
                        <a:lnSpc>
                          <a:spcPct val="115500"/>
                        </a:lnSpc>
                        <a:spcBef>
                          <a:spcPts val="0"/>
                        </a:spcBef>
                        <a:spcAft>
                          <a:spcPts val="0"/>
                        </a:spcAft>
                        <a:buNone/>
                      </a:pPr>
                      <a:r>
                        <a:rPr b="1" lang="en-US" sz="1000" u="none" cap="none" strike="noStrike">
                          <a:latin typeface="Arial"/>
                          <a:ea typeface="Arial"/>
                          <a:cs typeface="Arial"/>
                          <a:sym typeface="Arial"/>
                        </a:rPr>
                        <a:t>Menjaga</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6514" marR="0" rtl="0" algn="l">
                        <a:lnSpc>
                          <a:spcPct val="115500"/>
                        </a:lnSpc>
                        <a:spcBef>
                          <a:spcPts val="0"/>
                        </a:spcBef>
                        <a:spcAft>
                          <a:spcPts val="0"/>
                        </a:spcAft>
                        <a:buNone/>
                      </a:pPr>
                      <a:r>
                        <a:rPr lang="en-US" sz="1000" u="none" cap="none" strike="noStrike">
                          <a:latin typeface="Arial"/>
                          <a:ea typeface="Arial"/>
                          <a:cs typeface="Arial"/>
                          <a:sym typeface="Arial"/>
                        </a:rPr>
                        <a:t>Terbiasa memahami</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15500"/>
                        </a:lnSpc>
                        <a:spcBef>
                          <a:spcPts val="0"/>
                        </a:spcBef>
                        <a:spcAft>
                          <a:spcPts val="0"/>
                        </a:spcAft>
                        <a:buNone/>
                      </a:pPr>
                      <a:r>
                        <a:rPr lang="en-US" sz="1000" u="none" cap="none" strike="noStrike">
                          <a:latin typeface="Arial"/>
                          <a:ea typeface="Arial"/>
                          <a:cs typeface="Arial"/>
                          <a:sym typeface="Arial"/>
                        </a:rPr>
                        <a:t>Mewujudkan rasa syukur dengan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15500"/>
                        </a:lnSpc>
                        <a:spcBef>
                          <a:spcPts val="0"/>
                        </a:spcBef>
                        <a:spcAft>
                          <a:spcPts val="0"/>
                        </a:spcAft>
                        <a:buNone/>
                      </a:pPr>
                      <a:r>
                        <a:rPr lang="en-US" sz="1000" u="none" cap="none" strike="noStrike">
                          <a:latin typeface="Arial"/>
                          <a:ea typeface="Arial"/>
                          <a:cs typeface="Arial"/>
                          <a:sym typeface="Arial"/>
                        </a:rPr>
                        <a:t>Mewujudkan rasa syukur dengan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7150" marR="0" rtl="0" algn="l">
                        <a:lnSpc>
                          <a:spcPct val="115500"/>
                        </a:lnSpc>
                        <a:spcBef>
                          <a:spcPts val="0"/>
                        </a:spcBef>
                        <a:spcAft>
                          <a:spcPts val="0"/>
                        </a:spcAft>
                        <a:buNone/>
                      </a:pPr>
                      <a:r>
                        <a:rPr lang="en-US" sz="1000" u="none" cap="none" strike="noStrike">
                          <a:latin typeface="Arial"/>
                          <a:ea typeface="Arial"/>
                          <a:cs typeface="Arial"/>
                          <a:sym typeface="Arial"/>
                        </a:rPr>
                        <a:t>Mewujudkan rasa syukur</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52400">
                <a:tc>
                  <a:txBody>
                    <a:bodyPr/>
                    <a:lstStyle/>
                    <a:p>
                      <a:pPr indent="0" lvl="0" marL="56514" marR="0" rtl="0" algn="l">
                        <a:lnSpc>
                          <a:spcPct val="110000"/>
                        </a:lnSpc>
                        <a:spcBef>
                          <a:spcPts val="0"/>
                        </a:spcBef>
                        <a:spcAft>
                          <a:spcPts val="0"/>
                        </a:spcAft>
                        <a:buNone/>
                      </a:pPr>
                      <a:r>
                        <a:rPr b="1" lang="en-US" sz="1000" u="none" cap="none" strike="noStrike">
                          <a:latin typeface="Arial"/>
                          <a:ea typeface="Arial"/>
                          <a:cs typeface="Arial"/>
                          <a:sym typeface="Arial"/>
                        </a:rPr>
                        <a:t>Lingkungan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tindakan-tindakan yang</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terbiasa berperilaku ramah</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berinisiatif untuk menyelesaikan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dengan membangun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6514" marR="0" rtl="0" algn="l">
                        <a:lnSpc>
                          <a:spcPct val="110000"/>
                        </a:lnSpc>
                        <a:spcBef>
                          <a:spcPts val="0"/>
                        </a:spcBef>
                        <a:spcAft>
                          <a:spcPts val="0"/>
                        </a:spcAft>
                        <a:buNone/>
                      </a:pPr>
                      <a:r>
                        <a:rPr b="1" lang="en-US" sz="1000" u="none" cap="none" strike="noStrike">
                          <a:latin typeface="Arial"/>
                          <a:ea typeface="Arial"/>
                          <a:cs typeface="Arial"/>
                          <a:sym typeface="Arial"/>
                        </a:rPr>
                        <a:t>Alam Sekitar</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ramah dan tidak ramah</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lingkungan dan memahami akibat</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permasalahan lingkungan alam</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kesadaran peduli lingkungan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lingkungan serta</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perbuatan tidak ramah lingkungan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sekitarnya dengan mengajukan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alam dengan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membiasakan diri untuk</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dalam lingkup kecil maupun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alternatif solusi dan mulai</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menciptakan dan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berperilaku ramah lingkungan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besar.</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10000"/>
                        </a:lnSpc>
                        <a:spcBef>
                          <a:spcPts val="0"/>
                        </a:spcBef>
                        <a:spcAft>
                          <a:spcPts val="0"/>
                        </a:spcAft>
                        <a:buNone/>
                      </a:pPr>
                      <a:r>
                        <a:rPr lang="en-US" sz="1000" u="none" cap="none" strike="noStrike">
                          <a:latin typeface="Arial"/>
                          <a:ea typeface="Arial"/>
                          <a:cs typeface="Arial"/>
                          <a:sym typeface="Arial"/>
                        </a:rPr>
                        <a:t>menerapkan solusi tersebut.</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mengimplementasikan solusi</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7150" marR="0" rtl="0" algn="l">
                        <a:lnSpc>
                          <a:spcPct val="110000"/>
                        </a:lnSpc>
                        <a:spcBef>
                          <a:spcPts val="0"/>
                        </a:spcBef>
                        <a:spcAft>
                          <a:spcPts val="0"/>
                        </a:spcAft>
                        <a:buNone/>
                      </a:pPr>
                      <a:r>
                        <a:rPr lang="en-US" sz="1000" u="none" cap="none" strike="noStrike">
                          <a:latin typeface="Arial"/>
                          <a:ea typeface="Arial"/>
                          <a:cs typeface="Arial"/>
                          <a:sym typeface="Arial"/>
                        </a:rPr>
                        <a:t>dari permasalahan</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3775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7150" marR="0" rtl="0" algn="l">
                        <a:lnSpc>
                          <a:spcPct val="114500"/>
                        </a:lnSpc>
                        <a:spcBef>
                          <a:spcPts val="0"/>
                        </a:spcBef>
                        <a:spcAft>
                          <a:spcPts val="0"/>
                        </a:spcAft>
                        <a:buNone/>
                      </a:pPr>
                      <a:r>
                        <a:rPr lang="en-US" sz="1000" u="none" cap="none" strike="noStrike">
                          <a:latin typeface="Arial"/>
                          <a:ea typeface="Arial"/>
                          <a:cs typeface="Arial"/>
                          <a:sym typeface="Arial"/>
                        </a:rPr>
                        <a:t>lingkungan yang ada.</a:t>
                      </a:r>
                      <a:endParaRPr sz="10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bl>
          </a:graphicData>
        </a:graphic>
      </p:graphicFrame>
      <p:sp>
        <p:nvSpPr>
          <p:cNvPr id="95" name="Google Shape;95;p5"/>
          <p:cNvSpPr txBox="1"/>
          <p:nvPr/>
        </p:nvSpPr>
        <p:spPr>
          <a:xfrm>
            <a:off x="217775" y="528302"/>
            <a:ext cx="427355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200">
                <a:latin typeface="Caladea"/>
                <a:ea typeface="Caladea"/>
                <a:cs typeface="Caladea"/>
                <a:sym typeface="Caladea"/>
              </a:rPr>
              <a:t>Beriman, Bertakwa kepada Tuhan YME, dan Berakhlak Mulia</a:t>
            </a:r>
            <a:endParaRPr sz="1200">
              <a:latin typeface="Caladea"/>
              <a:ea typeface="Caladea"/>
              <a:cs typeface="Caladea"/>
              <a:sym typeface="Calade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6"/>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FDF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aphicFrame>
        <p:nvGraphicFramePr>
          <p:cNvPr id="101" name="Google Shape;101;p6"/>
          <p:cNvGraphicFramePr/>
          <p:nvPr/>
        </p:nvGraphicFramePr>
        <p:xfrm>
          <a:off x="140949" y="815448"/>
          <a:ext cx="3000000" cy="3000000"/>
        </p:xfrm>
        <a:graphic>
          <a:graphicData uri="http://schemas.openxmlformats.org/drawingml/2006/table">
            <a:tbl>
              <a:tblPr bandRow="1" firstRow="1">
                <a:noFill/>
                <a:tableStyleId>{9C028CCA-BE52-4362-A780-9FF6EA753609}</a:tableStyleId>
              </a:tblPr>
              <a:tblGrid>
                <a:gridCol w="1195700"/>
                <a:gridCol w="1846575"/>
                <a:gridCol w="1981825"/>
                <a:gridCol w="2067550"/>
                <a:gridCol w="1772925"/>
              </a:tblGrid>
              <a:tr h="401325">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FDFDF"/>
                    </a:solidFill>
                  </a:tcPr>
                </a:tc>
                <a:tc>
                  <a:txBody>
                    <a:bodyPr/>
                    <a:lstStyle/>
                    <a:p>
                      <a:pPr indent="0" lvl="0" marL="334010" marR="0" rtl="0" algn="l">
                        <a:lnSpc>
                          <a:spcPct val="100000"/>
                        </a:lnSpc>
                        <a:spcBef>
                          <a:spcPts val="0"/>
                        </a:spcBef>
                        <a:spcAft>
                          <a:spcPts val="0"/>
                        </a:spcAft>
                        <a:buNone/>
                      </a:pPr>
                      <a:r>
                        <a:rPr b="1" lang="en-US" sz="1000" u="none" cap="none" strike="noStrike">
                          <a:latin typeface="Arial"/>
                          <a:ea typeface="Arial"/>
                          <a:cs typeface="Arial"/>
                          <a:sym typeface="Arial"/>
                        </a:rPr>
                        <a:t>Belum berkembang</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433069" marR="0" rtl="0" algn="l">
                        <a:lnSpc>
                          <a:spcPct val="100000"/>
                        </a:lnSpc>
                        <a:spcBef>
                          <a:spcPts val="0"/>
                        </a:spcBef>
                        <a:spcAft>
                          <a:spcPts val="0"/>
                        </a:spcAft>
                        <a:buNone/>
                      </a:pPr>
                      <a:r>
                        <a:rPr b="1" lang="en-US" sz="1000" u="none" cap="none" strike="noStrike">
                          <a:latin typeface="Arial"/>
                          <a:ea typeface="Arial"/>
                          <a:cs typeface="Arial"/>
                          <a:sym typeface="Arial"/>
                        </a:rPr>
                        <a:t>Mulai berkembang</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6A8"/>
                    </a:solidFill>
                  </a:tcPr>
                </a:tc>
                <a:tc>
                  <a:txBody>
                    <a:bodyPr/>
                    <a:lstStyle/>
                    <a:p>
                      <a:pPr indent="0" lvl="0" marL="168910" marR="0" rtl="0" algn="l">
                        <a:lnSpc>
                          <a:spcPct val="100000"/>
                        </a:lnSpc>
                        <a:spcBef>
                          <a:spcPts val="0"/>
                        </a:spcBef>
                        <a:spcAft>
                          <a:spcPts val="0"/>
                        </a:spcAft>
                        <a:buNone/>
                      </a:pPr>
                      <a:r>
                        <a:rPr b="1" lang="en-US" sz="1000" u="none" cap="none" strike="noStrike">
                          <a:latin typeface="Arial"/>
                          <a:ea typeface="Arial"/>
                          <a:cs typeface="Arial"/>
                          <a:sym typeface="Arial"/>
                        </a:rPr>
                        <a:t>Berkembang sesuai harapan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3C37C"/>
                    </a:solidFill>
                  </a:tcPr>
                </a:tc>
                <a:tc>
                  <a:txBody>
                    <a:bodyPr/>
                    <a:lstStyle/>
                    <a:p>
                      <a:pPr indent="0" lvl="0" marL="152400" marR="0" rtl="0" algn="l">
                        <a:lnSpc>
                          <a:spcPct val="100000"/>
                        </a:lnSpc>
                        <a:spcBef>
                          <a:spcPts val="0"/>
                        </a:spcBef>
                        <a:spcAft>
                          <a:spcPts val="0"/>
                        </a:spcAft>
                        <a:buNone/>
                      </a:pPr>
                      <a:r>
                        <a:rPr b="1" lang="en-US" sz="1000" u="none" cap="none" strike="noStrike">
                          <a:latin typeface="Arial"/>
                          <a:ea typeface="Arial"/>
                          <a:cs typeface="Arial"/>
                          <a:sym typeface="Arial"/>
                        </a:rPr>
                        <a:t>Sudah melebihi harapan</a:t>
                      </a:r>
                      <a:endParaRPr sz="10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9A84F"/>
                    </a:solidFill>
                  </a:tcPr>
                </a:tc>
              </a:tr>
              <a:tr h="219925">
                <a:tc>
                  <a:txBody>
                    <a:bodyPr/>
                    <a:lstStyle/>
                    <a:p>
                      <a:pPr indent="0" lvl="0" marL="57150" marR="0" rtl="0" algn="l">
                        <a:lnSpc>
                          <a:spcPct val="100000"/>
                        </a:lnSpc>
                        <a:spcBef>
                          <a:spcPts val="0"/>
                        </a:spcBef>
                        <a:spcAft>
                          <a:spcPts val="0"/>
                        </a:spcAft>
                        <a:buNone/>
                      </a:pPr>
                      <a:r>
                        <a:rPr lang="en-US" sz="1000" u="none" cap="none" strike="noStrike">
                          <a:latin typeface="Caladea"/>
                          <a:ea typeface="Caladea"/>
                          <a:cs typeface="Caladea"/>
                          <a:sym typeface="Caladea"/>
                        </a:rPr>
                        <a:t>Mengidentifikasi,</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Mengumpulkan,</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00000"/>
                        </a:lnSpc>
                        <a:spcBef>
                          <a:spcPts val="0"/>
                        </a:spcBef>
                        <a:spcAft>
                          <a:spcPts val="0"/>
                        </a:spcAft>
                        <a:buNone/>
                      </a:pPr>
                      <a:r>
                        <a:rPr lang="en-US" sz="1000" u="none" cap="none" strike="noStrike">
                          <a:latin typeface="Caladea"/>
                          <a:ea typeface="Caladea"/>
                          <a:cs typeface="Caladea"/>
                          <a:sym typeface="Caladea"/>
                        </a:rPr>
                        <a:t>Mengumpulkan,</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Mengidentifikasi,</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Secara kritis mengklarifikasi</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mengklarifikasi,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mengklasifikasikan,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mengklasifikasikan,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mengklarifikasi, dan menganalisis</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serta menganalisis gagasan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dan mengolah</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membandingkan dan memilih</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membandingkan, dan memilih</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informasi yang relevan serta</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dan informasi yang kompleks</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informasi dan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informasi dan gagasan dari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informasi dari berbagai sumber,</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memprioritaskan beberapa gagasan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dan abstrak dari berbagai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gagasan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berbagai sumber.</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serta memperjelas informasi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tertentu.</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sumber. Memprioritaskan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dengan bimbingan orang dewasa.</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suatu gagasan yang paling</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relevan dari hasil klarifikasi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63860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dan analisis.</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r h="219925">
                <a:tc>
                  <a:txBody>
                    <a:bodyPr/>
                    <a:lstStyle/>
                    <a:p>
                      <a:pPr indent="0" lvl="0" marL="57150" marR="0" rtl="0" algn="l">
                        <a:lnSpc>
                          <a:spcPct val="100000"/>
                        </a:lnSpc>
                        <a:spcBef>
                          <a:spcPts val="0"/>
                        </a:spcBef>
                        <a:spcAft>
                          <a:spcPts val="0"/>
                        </a:spcAft>
                        <a:buNone/>
                      </a:pPr>
                      <a:r>
                        <a:rPr lang="en-US" sz="1000" u="none" cap="none" strike="noStrike">
                          <a:latin typeface="Caladea"/>
                          <a:ea typeface="Caladea"/>
                          <a:cs typeface="Caladea"/>
                          <a:sym typeface="Caladea"/>
                        </a:rPr>
                        <a:t>Merefleksi dan</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Menyampaikan apa yang</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00000"/>
                        </a:lnSpc>
                        <a:spcBef>
                          <a:spcPts val="0"/>
                        </a:spcBef>
                        <a:spcAft>
                          <a:spcPts val="0"/>
                        </a:spcAft>
                        <a:buNone/>
                      </a:pPr>
                      <a:r>
                        <a:rPr lang="en-US" sz="1000" u="none" cap="none" strike="noStrike">
                          <a:latin typeface="Caladea"/>
                          <a:ea typeface="Caladea"/>
                          <a:cs typeface="Caladea"/>
                          <a:sym typeface="Caladea"/>
                        </a:rPr>
                        <a:t>Memberikan alasan dari hal yang</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Menjelaskan asumsi</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6514" marR="0" rtl="0" algn="l">
                        <a:lnSpc>
                          <a:spcPct val="100000"/>
                        </a:lnSpc>
                        <a:spcBef>
                          <a:spcPts val="0"/>
                        </a:spcBef>
                        <a:spcAft>
                          <a:spcPts val="0"/>
                        </a:spcAft>
                        <a:buNone/>
                      </a:pPr>
                      <a:r>
                        <a:rPr lang="en-US" sz="1000" u="none" cap="none" strike="noStrike">
                          <a:latin typeface="Caladea"/>
                          <a:ea typeface="Caladea"/>
                          <a:cs typeface="Caladea"/>
                          <a:sym typeface="Caladea"/>
                        </a:rPr>
                        <a:t>Menjelaskan alasan untuk</a:t>
                      </a:r>
                      <a:endParaRPr sz="10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mengevaluasi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sedang dipikirkan dan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dipikirkan, serta menyadari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yang digunakan, menyadari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mendukung pemikirannya dan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pemikirannya</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menjelaskan alasan dari hal</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kemungkinan adanya bias pada</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kecenderungan dan konsekuensi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memikirkan pandangan yang</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sendiri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yang dipikirkan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8000"/>
                        </a:lnSpc>
                        <a:spcBef>
                          <a:spcPts val="0"/>
                        </a:spcBef>
                        <a:spcAft>
                          <a:spcPts val="0"/>
                        </a:spcAft>
                        <a:buNone/>
                      </a:pPr>
                      <a:r>
                        <a:rPr lang="en-US" sz="1000" u="none" cap="none" strike="noStrike">
                          <a:latin typeface="Caladea"/>
                          <a:ea typeface="Caladea"/>
                          <a:cs typeface="Caladea"/>
                          <a:sym typeface="Caladea"/>
                        </a:rPr>
                        <a:t>pemikirannya sendiri</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bias pada pemikirannya, serta</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mungkin berlawanan dengan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52400">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berusaha mempertimbangkan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pemikirannya dan mengubah</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572950">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perspektif yang berbeda.</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6514" marR="0" rtl="0" algn="l">
                        <a:lnSpc>
                          <a:spcPct val="108000"/>
                        </a:lnSpc>
                        <a:spcBef>
                          <a:spcPts val="0"/>
                        </a:spcBef>
                        <a:spcAft>
                          <a:spcPts val="0"/>
                        </a:spcAft>
                        <a:buNone/>
                      </a:pPr>
                      <a:r>
                        <a:rPr lang="en-US" sz="1000" u="none" cap="none" strike="noStrike">
                          <a:latin typeface="Caladea"/>
                          <a:ea typeface="Caladea"/>
                          <a:cs typeface="Caladea"/>
                          <a:sym typeface="Caladea"/>
                        </a:rPr>
                        <a:t>pemikirannya jika diperlukan.</a:t>
                      </a:r>
                      <a:endParaRPr sz="10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bl>
          </a:graphicData>
        </a:graphic>
      </p:graphicFrame>
      <p:sp>
        <p:nvSpPr>
          <p:cNvPr id="102" name="Google Shape;102;p6"/>
          <p:cNvSpPr txBox="1"/>
          <p:nvPr/>
        </p:nvSpPr>
        <p:spPr>
          <a:xfrm>
            <a:off x="293974" y="483795"/>
            <a:ext cx="1163955" cy="2235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300">
                <a:latin typeface="Caladea"/>
                <a:ea typeface="Caladea"/>
                <a:cs typeface="Caladea"/>
                <a:sym typeface="Caladea"/>
              </a:rPr>
              <a:t>Bernalar Kritis</a:t>
            </a:r>
            <a:endParaRPr sz="1300">
              <a:latin typeface="Caladea"/>
              <a:ea typeface="Caladea"/>
              <a:cs typeface="Caladea"/>
              <a:sym typeface="Caladea"/>
            </a:endParaRPr>
          </a:p>
        </p:txBody>
      </p:sp>
      <p:sp>
        <p:nvSpPr>
          <p:cNvPr id="103" name="Google Shape;103;p6"/>
          <p:cNvSpPr txBox="1"/>
          <p:nvPr/>
        </p:nvSpPr>
        <p:spPr>
          <a:xfrm>
            <a:off x="2540990" y="100187"/>
            <a:ext cx="405955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264D12"/>
                </a:solidFill>
                <a:latin typeface="Caladea"/>
                <a:ea typeface="Caladea"/>
                <a:cs typeface="Caladea"/>
                <a:sym typeface="Caladea"/>
              </a:rPr>
              <a:t>(Referensi) Perkembangan Sub-elemen Antarfase</a:t>
            </a:r>
            <a:endParaRPr sz="1400">
              <a:latin typeface="Caladea"/>
              <a:ea typeface="Caladea"/>
              <a:cs typeface="Caladea"/>
              <a:sym typeface="Calade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7"/>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DFDF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9" name="Google Shape;109;p7"/>
          <p:cNvSpPr txBox="1"/>
          <p:nvPr/>
        </p:nvSpPr>
        <p:spPr>
          <a:xfrm>
            <a:off x="293974" y="407595"/>
            <a:ext cx="553085" cy="2235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300">
                <a:latin typeface="Caladea"/>
                <a:ea typeface="Caladea"/>
                <a:cs typeface="Caladea"/>
                <a:sym typeface="Caladea"/>
              </a:rPr>
              <a:t>Kreatif</a:t>
            </a:r>
            <a:endParaRPr sz="1300">
              <a:latin typeface="Caladea"/>
              <a:ea typeface="Caladea"/>
              <a:cs typeface="Caladea"/>
              <a:sym typeface="Caladea"/>
            </a:endParaRPr>
          </a:p>
        </p:txBody>
      </p:sp>
      <p:sp>
        <p:nvSpPr>
          <p:cNvPr id="110" name="Google Shape;110;p7"/>
          <p:cNvSpPr txBox="1"/>
          <p:nvPr/>
        </p:nvSpPr>
        <p:spPr>
          <a:xfrm>
            <a:off x="2540990" y="100187"/>
            <a:ext cx="4059554"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400">
                <a:solidFill>
                  <a:srgbClr val="264D12"/>
                </a:solidFill>
                <a:latin typeface="Caladea"/>
                <a:ea typeface="Caladea"/>
                <a:cs typeface="Caladea"/>
                <a:sym typeface="Caladea"/>
              </a:rPr>
              <a:t>(Referensi) Perkembangan Sub-elemen Antarfase</a:t>
            </a:r>
            <a:endParaRPr sz="1400">
              <a:latin typeface="Caladea"/>
              <a:ea typeface="Caladea"/>
              <a:cs typeface="Caladea"/>
              <a:sym typeface="Caladea"/>
            </a:endParaRPr>
          </a:p>
        </p:txBody>
      </p:sp>
      <p:graphicFrame>
        <p:nvGraphicFramePr>
          <p:cNvPr id="111" name="Google Shape;111;p7"/>
          <p:cNvGraphicFramePr/>
          <p:nvPr/>
        </p:nvGraphicFramePr>
        <p:xfrm>
          <a:off x="140899" y="736598"/>
          <a:ext cx="3000000" cy="3000000"/>
        </p:xfrm>
        <a:graphic>
          <a:graphicData uri="http://schemas.openxmlformats.org/drawingml/2006/table">
            <a:tbl>
              <a:tblPr bandRow="1" firstRow="1">
                <a:noFill/>
                <a:tableStyleId>{9C028CCA-BE52-4362-A780-9FF6EA753609}</a:tableStyleId>
              </a:tblPr>
              <a:tblGrid>
                <a:gridCol w="1090300"/>
                <a:gridCol w="2011050"/>
                <a:gridCol w="1937375"/>
                <a:gridCol w="1974225"/>
                <a:gridCol w="1753225"/>
              </a:tblGrid>
              <a:tr h="401325">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FDFDF"/>
                    </a:solidFill>
                  </a:tcPr>
                </a:tc>
                <a:tc>
                  <a:txBody>
                    <a:bodyPr/>
                    <a:lstStyle/>
                    <a:p>
                      <a:pPr indent="0" lvl="0" marL="474980" marR="0" rtl="0" algn="l">
                        <a:lnSpc>
                          <a:spcPct val="100000"/>
                        </a:lnSpc>
                        <a:spcBef>
                          <a:spcPts val="0"/>
                        </a:spcBef>
                        <a:spcAft>
                          <a:spcPts val="0"/>
                        </a:spcAft>
                        <a:buNone/>
                      </a:pPr>
                      <a:r>
                        <a:rPr b="1" lang="en-US" sz="900" u="none" cap="none" strike="noStrike">
                          <a:latin typeface="Arial"/>
                          <a:ea typeface="Arial"/>
                          <a:cs typeface="Arial"/>
                          <a:sym typeface="Arial"/>
                        </a:rPr>
                        <a:t>Belum berkembang</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E9D3"/>
                    </a:solidFill>
                  </a:tcPr>
                </a:tc>
                <a:tc>
                  <a:txBody>
                    <a:bodyPr/>
                    <a:lstStyle/>
                    <a:p>
                      <a:pPr indent="0" lvl="0" marL="466725" marR="0" rtl="0" algn="l">
                        <a:lnSpc>
                          <a:spcPct val="100000"/>
                        </a:lnSpc>
                        <a:spcBef>
                          <a:spcPts val="0"/>
                        </a:spcBef>
                        <a:spcAft>
                          <a:spcPts val="0"/>
                        </a:spcAft>
                        <a:buNone/>
                      </a:pPr>
                      <a:r>
                        <a:rPr b="1" lang="en-US" sz="900" u="none" cap="none" strike="noStrike">
                          <a:latin typeface="Arial"/>
                          <a:ea typeface="Arial"/>
                          <a:cs typeface="Arial"/>
                          <a:sym typeface="Arial"/>
                        </a:rPr>
                        <a:t>Mulai berkembang</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6A8"/>
                    </a:solidFill>
                  </a:tcPr>
                </a:tc>
                <a:tc>
                  <a:txBody>
                    <a:bodyPr/>
                    <a:lstStyle/>
                    <a:p>
                      <a:pPr indent="0" lvl="0" marL="208279" marR="0" rtl="0" algn="l">
                        <a:lnSpc>
                          <a:spcPct val="100000"/>
                        </a:lnSpc>
                        <a:spcBef>
                          <a:spcPts val="0"/>
                        </a:spcBef>
                        <a:spcAft>
                          <a:spcPts val="0"/>
                        </a:spcAft>
                        <a:buNone/>
                      </a:pPr>
                      <a:r>
                        <a:rPr b="1" lang="en-US" sz="900" u="none" cap="none" strike="noStrike">
                          <a:latin typeface="Arial"/>
                          <a:ea typeface="Arial"/>
                          <a:cs typeface="Arial"/>
                          <a:sym typeface="Arial"/>
                        </a:rPr>
                        <a:t>Berkembang sesuai harapan</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3C37C"/>
                    </a:solidFill>
                  </a:tcPr>
                </a:tc>
                <a:tc>
                  <a:txBody>
                    <a:bodyPr/>
                    <a:lstStyle/>
                    <a:p>
                      <a:pPr indent="0" lvl="0" marL="215900" marR="0" rtl="0" algn="l">
                        <a:lnSpc>
                          <a:spcPct val="100000"/>
                        </a:lnSpc>
                        <a:spcBef>
                          <a:spcPts val="0"/>
                        </a:spcBef>
                        <a:spcAft>
                          <a:spcPts val="0"/>
                        </a:spcAft>
                        <a:buNone/>
                      </a:pPr>
                      <a:r>
                        <a:rPr b="1" lang="en-US" sz="900" u="none" cap="none" strike="noStrike">
                          <a:latin typeface="Arial"/>
                          <a:ea typeface="Arial"/>
                          <a:cs typeface="Arial"/>
                          <a:sym typeface="Arial"/>
                        </a:rPr>
                        <a:t>Sudah melebihi harapan</a:t>
                      </a:r>
                      <a:endParaRPr sz="900" u="none" cap="none" strike="noStrike">
                        <a:latin typeface="Arial"/>
                        <a:ea typeface="Arial"/>
                        <a:cs typeface="Arial"/>
                        <a:sym typeface="Arial"/>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69A84F"/>
                    </a:solidFill>
                  </a:tcPr>
                </a:tc>
              </a:tr>
              <a:tr h="203650">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Menghasilkan ide</a:t>
                      </a:r>
                      <a:endParaRPr sz="900" u="none" cap="none" strike="noStrike">
                        <a:latin typeface="Caladea"/>
                        <a:ea typeface="Caladea"/>
                        <a:cs typeface="Caladea"/>
                        <a:sym typeface="Caladea"/>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7150" marR="0" rtl="0" algn="l">
                        <a:lnSpc>
                          <a:spcPct val="100000"/>
                        </a:lnSpc>
                        <a:spcBef>
                          <a:spcPts val="0"/>
                        </a:spcBef>
                        <a:spcAft>
                          <a:spcPts val="0"/>
                        </a:spcAft>
                        <a:buNone/>
                      </a:pPr>
                      <a:r>
                        <a:rPr lang="en-US" sz="900" u="none" cap="none" strike="noStrike">
                          <a:latin typeface="Caladea"/>
                          <a:ea typeface="Caladea"/>
                          <a:cs typeface="Caladea"/>
                          <a:sym typeface="Caladea"/>
                        </a:rPr>
                        <a:t>Memunculkan</a:t>
                      </a:r>
                      <a:endParaRPr sz="900" u="none" cap="none" strike="noStrike">
                        <a:latin typeface="Caladea"/>
                        <a:ea typeface="Caladea"/>
                        <a:cs typeface="Caladea"/>
                        <a:sym typeface="Caladea"/>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00000"/>
                        </a:lnSpc>
                        <a:spcBef>
                          <a:spcPts val="0"/>
                        </a:spcBef>
                        <a:spcAft>
                          <a:spcPts val="0"/>
                        </a:spcAft>
                        <a:buNone/>
                      </a:pPr>
                      <a:r>
                        <a:rPr lang="en-US" sz="900" u="none" cap="none" strike="noStrike">
                          <a:latin typeface="Caladea"/>
                          <a:ea typeface="Caladea"/>
                          <a:cs typeface="Caladea"/>
                          <a:sym typeface="Caladea"/>
                        </a:rPr>
                        <a:t>Mengembangkan gagasan yang ia</a:t>
                      </a:r>
                      <a:endParaRPr sz="900" u="none" cap="none" strike="noStrike">
                        <a:latin typeface="Caladea"/>
                        <a:ea typeface="Caladea"/>
                        <a:cs typeface="Caladea"/>
                        <a:sym typeface="Caladea"/>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Menghubungkan gagasan yang ia</a:t>
                      </a:r>
                      <a:endParaRPr sz="900" u="none" cap="none" strike="noStrike">
                        <a:latin typeface="Caladea"/>
                        <a:ea typeface="Caladea"/>
                        <a:cs typeface="Caladea"/>
                        <a:sym typeface="Caladea"/>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Menghasilkan gagasan yang</a:t>
                      </a:r>
                      <a:endParaRPr sz="900" u="none" cap="none" strike="noStrike">
                        <a:latin typeface="Caladea"/>
                        <a:ea typeface="Caladea"/>
                        <a:cs typeface="Caladea"/>
                        <a:sym typeface="Caladea"/>
                      </a:endParaRPr>
                    </a:p>
                  </a:txBody>
                  <a:tcPr marT="52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37150">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solusi masalah</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gagasan imajinatif baru yang</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miliki untuk membuat kombinasi hal</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miliki dengan informasi atau gagasan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beragam untuk mengekspresikan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bermakna dari beberapa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yang baru dan imajinatif</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baru untuk menghasilkan kombinasi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pikiran dan/atau perasaannya,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gagasan yang berbeda sebagai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untuk mengekspresikan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gagasan baru dan imajinatif</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menilai gagasannya, serta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ekspresi pikiran dan/atau</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pikiran dan/atau perasaannya.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Untuk mengekspresikan pikiran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memikirkan segala risikonya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perasaannya.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dan/atau perasaannya.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dengan mempertimbangkan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banyak perspektif seperti etika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dan nilai kemanusiaan ketika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263700">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Gagasannya direalisasikan.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r h="203650">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Mencari solusi</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7150" marR="0" rtl="0" algn="l">
                        <a:lnSpc>
                          <a:spcPct val="100000"/>
                        </a:lnSpc>
                        <a:spcBef>
                          <a:spcPts val="0"/>
                        </a:spcBef>
                        <a:spcAft>
                          <a:spcPts val="0"/>
                        </a:spcAft>
                        <a:buNone/>
                      </a:pPr>
                      <a:r>
                        <a:rPr lang="en-US" sz="900" u="none" cap="none" strike="noStrike">
                          <a:latin typeface="Caladea"/>
                          <a:ea typeface="Caladea"/>
                          <a:cs typeface="Caladea"/>
                          <a:sym typeface="Caladea"/>
                        </a:rPr>
                        <a:t>Mengeksplorasi dan mengekspresikan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00000"/>
                        </a:lnSpc>
                        <a:spcBef>
                          <a:spcPts val="0"/>
                        </a:spcBef>
                        <a:spcAft>
                          <a:spcPts val="0"/>
                        </a:spcAft>
                        <a:buNone/>
                      </a:pPr>
                      <a:r>
                        <a:rPr lang="en-US" sz="900" u="none" cap="none" strike="noStrike">
                          <a:latin typeface="Caladea"/>
                          <a:ea typeface="Caladea"/>
                          <a:cs typeface="Caladea"/>
                          <a:sym typeface="Caladea"/>
                        </a:rPr>
                        <a:t>Mengeksplorasi dan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Mengeksplorasi dan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Mengeksplorasi dan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37150">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alternative dari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pikiran dan/atau perasaannya sesuai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mengekspresikan pikiran dan/atau</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mengekspresikan pikiran dan/atau</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mengekspresikan pikiran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masalah</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dengan minat dan kesukaannya dalam</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perasaannya sesuai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perasaannya dalam</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dan/atau perasaannya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bentuk karya dan/atau tindakan serta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dengan minat dan kesukaannya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bentuk karya dan/atau tindakan,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dalam bentuk karya dan/atau</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mengapresiasi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dalam bentuk karya dan/atau</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Serta mengevaluasinya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tindakan, serta mengevaluasinya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karya dan tindakan yang dihasilkan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tindakan serta mengapresiasi dan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dan mempertimbangkan dampaknya</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dan mempertimbangkan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mengkritik karya dan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bagi orang lain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dampak dan resikonya bagi diri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tindakan yang dihasilkan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dan lingkungannya dengan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0" marR="0" rtl="0" algn="l">
                        <a:lnSpc>
                          <a:spcPct val="100000"/>
                        </a:lnSpc>
                        <a:spcBef>
                          <a:spcPts val="0"/>
                        </a:spcBef>
                        <a:spcAft>
                          <a:spcPts val="0"/>
                        </a:spcAft>
                        <a:buNone/>
                      </a:pPr>
                      <a:r>
                        <a:t/>
                      </a:r>
                      <a:endParaRPr sz="7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menggunakan berbagai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97675">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perspektif.</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r h="203650">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Bereksperimen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FDFDF"/>
                    </a:solidFill>
                  </a:tcPr>
                </a:tc>
                <a:tc>
                  <a:txBody>
                    <a:bodyPr/>
                    <a:lstStyle/>
                    <a:p>
                      <a:pPr indent="0" lvl="0" marL="57150" marR="0" rtl="0" algn="l">
                        <a:lnSpc>
                          <a:spcPct val="100000"/>
                        </a:lnSpc>
                        <a:spcBef>
                          <a:spcPts val="0"/>
                        </a:spcBef>
                        <a:spcAft>
                          <a:spcPts val="0"/>
                        </a:spcAft>
                        <a:buNone/>
                      </a:pPr>
                      <a:r>
                        <a:rPr lang="en-US" sz="900" u="none" cap="none" strike="noStrike">
                          <a:latin typeface="Caladea"/>
                          <a:ea typeface="Caladea"/>
                          <a:cs typeface="Caladea"/>
                          <a:sym typeface="Caladea"/>
                        </a:rPr>
                        <a:t>Membandingkan gagasan-gagasan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D8E9D3"/>
                    </a:solidFill>
                  </a:tcPr>
                </a:tc>
                <a:tc>
                  <a:txBody>
                    <a:bodyPr/>
                    <a:lstStyle/>
                    <a:p>
                      <a:pPr indent="0" lvl="0" marL="57150" marR="0" rtl="0" algn="l">
                        <a:lnSpc>
                          <a:spcPct val="100000"/>
                        </a:lnSpc>
                        <a:spcBef>
                          <a:spcPts val="0"/>
                        </a:spcBef>
                        <a:spcAft>
                          <a:spcPts val="0"/>
                        </a:spcAft>
                        <a:buNone/>
                      </a:pPr>
                      <a:r>
                        <a:rPr lang="en-US" sz="900" u="none" cap="none" strike="noStrike">
                          <a:latin typeface="Caladea"/>
                          <a:ea typeface="Caladea"/>
                          <a:cs typeface="Caladea"/>
                          <a:sym typeface="Caladea"/>
                        </a:rPr>
                        <a:t>berupaya mencari solusi alternatif</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B6D6A8"/>
                    </a:solidFill>
                  </a:tcPr>
                </a:tc>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Menghasilkan solusi alternatif dengan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93C37C"/>
                    </a:solidFill>
                  </a:tcPr>
                </a:tc>
                <a:tc>
                  <a:txBody>
                    <a:bodyPr/>
                    <a:lstStyle/>
                    <a:p>
                      <a:pPr indent="0" lvl="0" marL="56514" marR="0" rtl="0" algn="l">
                        <a:lnSpc>
                          <a:spcPct val="100000"/>
                        </a:lnSpc>
                        <a:spcBef>
                          <a:spcPts val="0"/>
                        </a:spcBef>
                        <a:spcAft>
                          <a:spcPts val="0"/>
                        </a:spcAft>
                        <a:buNone/>
                      </a:pPr>
                      <a:r>
                        <a:rPr lang="en-US" sz="900" u="none" cap="none" strike="noStrike">
                          <a:latin typeface="Caladea"/>
                          <a:ea typeface="Caladea"/>
                          <a:cs typeface="Caladea"/>
                          <a:sym typeface="Caladea"/>
                        </a:rPr>
                        <a:t>Bereksperimen dengan</a:t>
                      </a:r>
                      <a:endParaRPr sz="900" u="none" cap="none" strike="noStrike">
                        <a:latin typeface="Caladea"/>
                        <a:ea typeface="Caladea"/>
                        <a:cs typeface="Caladea"/>
                        <a:sym typeface="Caladea"/>
                      </a:endParaRPr>
                    </a:p>
                  </a:txBody>
                  <a:tcPr marT="520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solidFill>
                      <a:srgbClr val="69A84F"/>
                    </a:solidFill>
                  </a:tcPr>
                </a:tc>
              </a:tr>
              <a:tr h="137150">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dengan berbagai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kreatif untuk menghadapi situasi dan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saat pendekatan yang diambil tidak</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mengadaptasi berbagai gagasan dan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berbagai pilihan secara kreatif</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137150">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pilihan solusi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FDFDF"/>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permasalahan.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berhasil berdasarkan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umpan balik untuk menghadapi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untuk memodifikasi gagasan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69A84F"/>
                    </a:solidFill>
                  </a:tcPr>
                </a:tc>
              </a:tr>
              <a:tr h="300525">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kreatif</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FDFDF"/>
                    </a:solidFill>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D8E9D3"/>
                    </a:solidFill>
                  </a:tcPr>
                </a:tc>
                <a:tc>
                  <a:txBody>
                    <a:bodyPr/>
                    <a:lstStyle/>
                    <a:p>
                      <a:pPr indent="0" lvl="0" marL="57150" marR="0" rtl="0" algn="l">
                        <a:lnSpc>
                          <a:spcPct val="107666"/>
                        </a:lnSpc>
                        <a:spcBef>
                          <a:spcPts val="0"/>
                        </a:spcBef>
                        <a:spcAft>
                          <a:spcPts val="0"/>
                        </a:spcAft>
                        <a:buNone/>
                      </a:pPr>
                      <a:r>
                        <a:rPr lang="en-US" sz="900" u="none" cap="none" strike="noStrike">
                          <a:latin typeface="Caladea"/>
                          <a:ea typeface="Caladea"/>
                          <a:cs typeface="Caladea"/>
                          <a:sym typeface="Caladea"/>
                        </a:rPr>
                        <a:t>identifikasi terhadap situasi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B6D6A8"/>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situasi dan permasalahan</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93C37C"/>
                    </a:solidFill>
                  </a:tcPr>
                </a:tc>
                <a:tc>
                  <a:txBody>
                    <a:bodyPr/>
                    <a:lstStyle/>
                    <a:p>
                      <a:pPr indent="0" lvl="0" marL="56514" marR="0" rtl="0" algn="l">
                        <a:lnSpc>
                          <a:spcPct val="107666"/>
                        </a:lnSpc>
                        <a:spcBef>
                          <a:spcPts val="0"/>
                        </a:spcBef>
                        <a:spcAft>
                          <a:spcPts val="0"/>
                        </a:spcAft>
                        <a:buNone/>
                      </a:pPr>
                      <a:r>
                        <a:rPr lang="en-US" sz="900" u="none" cap="none" strike="noStrike">
                          <a:latin typeface="Caladea"/>
                          <a:ea typeface="Caladea"/>
                          <a:cs typeface="Caladea"/>
                          <a:sym typeface="Caladea"/>
                        </a:rPr>
                        <a:t>sesuai dengan perubahan situasi.</a:t>
                      </a:r>
                      <a:endParaRPr sz="900" u="none" cap="none" strike="noStrike">
                        <a:latin typeface="Caladea"/>
                        <a:ea typeface="Caladea"/>
                        <a:cs typeface="Caladea"/>
                        <a:sym typeface="Caladea"/>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69A84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8"/>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1124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7" name="Google Shape;117;p8"/>
          <p:cNvSpPr txBox="1"/>
          <p:nvPr>
            <p:ph type="title"/>
          </p:nvPr>
        </p:nvSpPr>
        <p:spPr>
          <a:xfrm>
            <a:off x="2204556" y="237762"/>
            <a:ext cx="483743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Relevansi projek ini bagi sekolah dan semua guru mata pelajaran</a:t>
            </a:r>
            <a:endParaRPr/>
          </a:p>
        </p:txBody>
      </p:sp>
      <p:sp>
        <p:nvSpPr>
          <p:cNvPr id="118" name="Google Shape;118;p8"/>
          <p:cNvSpPr txBox="1"/>
          <p:nvPr/>
        </p:nvSpPr>
        <p:spPr>
          <a:xfrm>
            <a:off x="281699" y="690095"/>
            <a:ext cx="5118100" cy="4173854"/>
          </a:xfrm>
          <a:prstGeom prst="rect">
            <a:avLst/>
          </a:prstGeom>
          <a:noFill/>
          <a:ln>
            <a:noFill/>
          </a:ln>
        </p:spPr>
        <p:txBody>
          <a:bodyPr anchorCtr="0" anchor="t" bIns="0" lIns="0" spcFirstLastPara="1" rIns="0" wrap="square" tIns="12700">
            <a:spAutoFit/>
          </a:bodyPr>
          <a:lstStyle/>
          <a:p>
            <a:pPr indent="457200" lvl="0" marL="12700" marR="5080" rtl="0" algn="just">
              <a:lnSpc>
                <a:spcPct val="114999"/>
              </a:lnSpc>
              <a:spcBef>
                <a:spcPts val="0"/>
              </a:spcBef>
              <a:spcAft>
                <a:spcPts val="0"/>
              </a:spcAft>
              <a:buNone/>
            </a:pPr>
            <a:r>
              <a:rPr lang="en-US" sz="1200">
                <a:solidFill>
                  <a:srgbClr val="FFF2CC"/>
                </a:solidFill>
                <a:latin typeface="Arial"/>
                <a:ea typeface="Arial"/>
                <a:cs typeface="Arial"/>
                <a:sym typeface="Arial"/>
              </a:rPr>
              <a:t>Seiring dengan peningkatan suhu global, tindakan mencegah  perubahan iklim telah menjadi salah satu tugas yang paling menantang  untuk menjaga kelestarian bumi. Perubahan iklim akan menyebabkan  dampak-dampak yang merugikan bagi Indonesia. Tanpa langkah-langkah  mitigasi dan adaptasi domestik, beberapa kejadian yang merugikan seperti  kebakaran hutan dan gambut akan lebih sering terjadi, yang tak hanya  akan menyebabkan pelepasan emisi gas rumah kaca dalam jumlah yang  luar biasa besar tetapi juga akan membahayakan lingkungan dan  kesehatan masyarakat,” kata Thibaud Lemercier dari Ecofys, sebuah  perusahaan konsultan.</a:t>
            </a:r>
            <a:endParaRPr sz="1200">
              <a:latin typeface="Arial"/>
              <a:ea typeface="Arial"/>
              <a:cs typeface="Arial"/>
              <a:sym typeface="Arial"/>
            </a:endParaRPr>
          </a:p>
          <a:p>
            <a:pPr indent="0" lvl="0" marL="0" marR="0" rtl="0" algn="l">
              <a:lnSpc>
                <a:spcPct val="100000"/>
              </a:lnSpc>
              <a:spcBef>
                <a:spcPts val="50"/>
              </a:spcBef>
              <a:spcAft>
                <a:spcPts val="0"/>
              </a:spcAft>
              <a:buNone/>
            </a:pPr>
            <a:r>
              <a:t/>
            </a:r>
            <a:endParaRPr sz="1000">
              <a:latin typeface="Arial"/>
              <a:ea typeface="Arial"/>
              <a:cs typeface="Arial"/>
              <a:sym typeface="Arial"/>
            </a:endParaRPr>
          </a:p>
          <a:p>
            <a:pPr indent="457200" lvl="0" marL="12700" marR="5080" rtl="0" algn="just">
              <a:lnSpc>
                <a:spcPct val="114999"/>
              </a:lnSpc>
              <a:spcBef>
                <a:spcPts val="0"/>
              </a:spcBef>
              <a:spcAft>
                <a:spcPts val="0"/>
              </a:spcAft>
              <a:buNone/>
            </a:pPr>
            <a:r>
              <a:rPr lang="en-US" sz="1200">
                <a:solidFill>
                  <a:srgbClr val="FFF2CC"/>
                </a:solidFill>
                <a:latin typeface="Arial"/>
                <a:ea typeface="Arial"/>
                <a:cs typeface="Arial"/>
                <a:sym typeface="Arial"/>
              </a:rPr>
              <a:t>Para ilmuwan percaya peningkatan jumlah karbon dioksida di  lapisan atmosfer menjadi salah satu penyebab peningkatan suhu global.  Hampir semua aktifitas yang kita lakukan sehari-hari menghasilkan karbon  dioksida yang disebut jejak karbon. Oleh sebab itu, sekolah menjadi satu  titik mulai yang sangat penting untuk mendidik generasi masa depan agar  menjadi individu yang peduli tentang peningkatan suhu global yang  menyebabkan banyak bencana, musibah, serta kejadian alam lainnya, dan  juga mencari solusi, mengubah kebiasaan agar menjadi gaya hidup yang  berkelanjutan.</a:t>
            </a:r>
            <a:endParaRPr sz="1200">
              <a:latin typeface="Arial"/>
              <a:ea typeface="Arial"/>
              <a:cs typeface="Arial"/>
              <a:sym typeface="Arial"/>
            </a:endParaRPr>
          </a:p>
        </p:txBody>
      </p:sp>
      <p:sp>
        <p:nvSpPr>
          <p:cNvPr id="119" name="Google Shape;119;p8"/>
          <p:cNvSpPr/>
          <p:nvPr/>
        </p:nvSpPr>
        <p:spPr>
          <a:xfrm>
            <a:off x="5615563" y="2925644"/>
            <a:ext cx="3357793" cy="188874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0" name="Google Shape;120;p8"/>
          <p:cNvSpPr/>
          <p:nvPr/>
        </p:nvSpPr>
        <p:spPr>
          <a:xfrm>
            <a:off x="5615563" y="709756"/>
            <a:ext cx="3357793" cy="197831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p9"/>
          <p:cNvSpPr/>
          <p:nvPr/>
        </p:nvSpPr>
        <p:spPr>
          <a:xfrm>
            <a:off x="0" y="0"/>
            <a:ext cx="9144000" cy="5143500"/>
          </a:xfrm>
          <a:custGeom>
            <a:rect b="b" l="l" r="r" t="t"/>
            <a:pathLst>
              <a:path extrusionOk="0" h="5143500" w="9144000">
                <a:moveTo>
                  <a:pt x="9143981" y="5143489"/>
                </a:moveTo>
                <a:lnTo>
                  <a:pt x="0" y="5143489"/>
                </a:lnTo>
                <a:lnTo>
                  <a:pt x="0" y="0"/>
                </a:lnTo>
                <a:lnTo>
                  <a:pt x="9143981" y="0"/>
                </a:lnTo>
                <a:lnTo>
                  <a:pt x="9143981" y="5143489"/>
                </a:lnTo>
                <a:close/>
              </a:path>
            </a:pathLst>
          </a:custGeom>
          <a:solidFill>
            <a:srgbClr val="11242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6" name="Google Shape;126;p9"/>
          <p:cNvSpPr txBox="1"/>
          <p:nvPr>
            <p:ph type="title"/>
          </p:nvPr>
        </p:nvSpPr>
        <p:spPr>
          <a:xfrm>
            <a:off x="2897844" y="237762"/>
            <a:ext cx="3348310" cy="238759"/>
          </a:xfrm>
          <a:prstGeom prst="rect">
            <a:avLst/>
          </a:prstGeom>
          <a:noFill/>
          <a:ln>
            <a:noFill/>
          </a:ln>
        </p:spPr>
        <p:txBody>
          <a:bodyPr anchorCtr="0" anchor="t" bIns="0" lIns="0" spcFirstLastPara="1" rIns="0" wrap="square" tIns="12700">
            <a:spAutoFit/>
          </a:bodyPr>
          <a:lstStyle/>
          <a:p>
            <a:pPr indent="0" lvl="0" marL="114300" rtl="0" algn="l">
              <a:lnSpc>
                <a:spcPct val="100000"/>
              </a:lnSpc>
              <a:spcBef>
                <a:spcPts val="0"/>
              </a:spcBef>
              <a:spcAft>
                <a:spcPts val="0"/>
              </a:spcAft>
              <a:buNone/>
            </a:pPr>
            <a:r>
              <a:rPr lang="en-US"/>
              <a:t>Cara Penggunaan Perangkat Ajar Projek ini</a:t>
            </a:r>
            <a:endParaRPr/>
          </a:p>
        </p:txBody>
      </p:sp>
      <p:sp>
        <p:nvSpPr>
          <p:cNvPr id="127" name="Google Shape;127;p9"/>
          <p:cNvSpPr txBox="1"/>
          <p:nvPr/>
        </p:nvSpPr>
        <p:spPr>
          <a:xfrm>
            <a:off x="281699" y="690095"/>
            <a:ext cx="8553450" cy="2701925"/>
          </a:xfrm>
          <a:prstGeom prst="rect">
            <a:avLst/>
          </a:prstGeom>
          <a:noFill/>
          <a:ln>
            <a:noFill/>
          </a:ln>
        </p:spPr>
        <p:txBody>
          <a:bodyPr anchorCtr="0" anchor="t" bIns="0" lIns="0" spcFirstLastPara="1" rIns="0" wrap="square" tIns="12700">
            <a:spAutoFit/>
          </a:bodyPr>
          <a:lstStyle/>
          <a:p>
            <a:pPr indent="457200" lvl="0" marL="12700" marR="8890" rtl="0" algn="just">
              <a:lnSpc>
                <a:spcPct val="114999"/>
              </a:lnSpc>
              <a:spcBef>
                <a:spcPts val="0"/>
              </a:spcBef>
              <a:spcAft>
                <a:spcPts val="0"/>
              </a:spcAft>
              <a:buNone/>
            </a:pPr>
            <a:r>
              <a:rPr lang="en-US" sz="1200">
                <a:solidFill>
                  <a:srgbClr val="FFFFFF"/>
                </a:solidFill>
                <a:latin typeface="Arial"/>
                <a:ea typeface="Arial"/>
                <a:cs typeface="Arial"/>
                <a:sym typeface="Arial"/>
              </a:rPr>
              <a:t>Perangkat ajar (toolkit) ini dirancang sedemikian untuk memberi panduan kepada guru SMA/SMK (Fase E) untuk  mencakup kegiatan kokurikuler yang mengandung tema “Gaya Hidup Berkelanjutan”. Perangkat ajar bertema “Jejak Karbon,  Jejak Kita di Bumi” ini mengandung total 20 (dua puluh) aktivitas yang berkaitan satu sama lain nya. Tim penyusun  menyarankan projek ini bisa dimulai di awal semester karena penelitian dan aktivitas di dalam tidak hanya untuk pengetahuan  tetapi siswa bisa menerapkan ilmu dan aktivitas gaya hidup menuju kehijauan dan berkelanjutan. Waktu yang  direkomendasikan untuk memenuhi perangkat ini adalah 70 JP (tujuh puluh jam pelajaran), disarankan juga ada jeda waktu di  antara aktivitas untuk memberikan waktu berpikir, diskusi, mempersiapkan material dan refleksi di kalangan guru maupun  siswa.</a:t>
            </a:r>
            <a:endParaRPr sz="1200">
              <a:latin typeface="Arial"/>
              <a:ea typeface="Arial"/>
              <a:cs typeface="Arial"/>
              <a:sym typeface="Arial"/>
            </a:endParaRPr>
          </a:p>
          <a:p>
            <a:pPr indent="0" lvl="0" marL="0" marR="0" rtl="0" algn="l">
              <a:lnSpc>
                <a:spcPct val="100000"/>
              </a:lnSpc>
              <a:spcBef>
                <a:spcPts val="50"/>
              </a:spcBef>
              <a:spcAft>
                <a:spcPts val="0"/>
              </a:spcAft>
              <a:buNone/>
            </a:pPr>
            <a:r>
              <a:t/>
            </a:r>
            <a:endParaRPr sz="1000">
              <a:latin typeface="Arial"/>
              <a:ea typeface="Arial"/>
              <a:cs typeface="Arial"/>
              <a:sym typeface="Arial"/>
            </a:endParaRPr>
          </a:p>
          <a:p>
            <a:pPr indent="457200" lvl="0" marL="12700" marR="5080" rtl="0" algn="just">
              <a:lnSpc>
                <a:spcPct val="114999"/>
              </a:lnSpc>
              <a:spcBef>
                <a:spcPts val="0"/>
              </a:spcBef>
              <a:spcAft>
                <a:spcPts val="0"/>
              </a:spcAft>
              <a:buNone/>
            </a:pPr>
            <a:r>
              <a:rPr lang="en-US" sz="1200">
                <a:solidFill>
                  <a:srgbClr val="FFFFFF"/>
                </a:solidFill>
                <a:latin typeface="Arial"/>
                <a:ea typeface="Arial"/>
                <a:cs typeface="Arial"/>
                <a:sym typeface="Arial"/>
              </a:rPr>
              <a:t>Walaupun demikian, Tim Penyusun memahami bahwa setiap sekolah memiliki syarat dan kondisi yang berbeda.  Dengan demikian, kepala sekolah dan guru memiliki hak dan kebebasan untuk menyesuaikan jumlah, waktu aktivitas dan juga  waktu yang diperlukan untuk menyelesaikan perangkat ajar ini sehingga setiap sekolah bisa memanfaatkan perangkat ini  secara maksimum.</a:t>
            </a:r>
            <a:endParaRPr sz="12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2021-07-28T07:47:06Z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2021-07-28T00:00:00Z</vt:filetime>
  </property>
</Properties>
</file>